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7" r:id="rId70"/>
    <p:sldId id="328" r:id="rId71"/>
    <p:sldId id="329" r:id="rId72"/>
    <p:sldId id="330" r:id="rId73"/>
    <p:sldId id="332" r:id="rId74"/>
    <p:sldId id="333" r:id="rId75"/>
    <p:sldId id="334" r:id="rId76"/>
    <p:sldId id="335" r:id="rId77"/>
    <p:sldId id="336" r:id="rId78"/>
    <p:sldId id="337" r:id="rId7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D018-A8B9-494F-8FB8-55580ACB0042}" type="datetimeFigureOut">
              <a:rPr lang="sk-SK" smtClean="0"/>
              <a:pPr/>
              <a:t>13.8.2013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6412-15F2-48E0-BD49-E2AFA9410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D018-A8B9-494F-8FB8-55580ACB0042}" type="datetimeFigureOut">
              <a:rPr lang="sk-SK" smtClean="0"/>
              <a:pPr/>
              <a:t>13.8.2013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6412-15F2-48E0-BD49-E2AFA9410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D018-A8B9-494F-8FB8-55580ACB0042}" type="datetimeFigureOut">
              <a:rPr lang="sk-SK" smtClean="0"/>
              <a:pPr/>
              <a:t>13.8.2013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6412-15F2-48E0-BD49-E2AFA9410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D018-A8B9-494F-8FB8-55580ACB0042}" type="datetimeFigureOut">
              <a:rPr lang="sk-SK" smtClean="0"/>
              <a:pPr/>
              <a:t>13.8.2013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6412-15F2-48E0-BD49-E2AFA9410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D018-A8B9-494F-8FB8-55580ACB0042}" type="datetimeFigureOut">
              <a:rPr lang="sk-SK" smtClean="0"/>
              <a:pPr/>
              <a:t>13.8.2013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6412-15F2-48E0-BD49-E2AFA9410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D018-A8B9-494F-8FB8-55580ACB0042}" type="datetimeFigureOut">
              <a:rPr lang="sk-SK" smtClean="0"/>
              <a:pPr/>
              <a:t>13.8.2013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6412-15F2-48E0-BD49-E2AFA9410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D018-A8B9-494F-8FB8-55580ACB0042}" type="datetimeFigureOut">
              <a:rPr lang="sk-SK" smtClean="0"/>
              <a:pPr/>
              <a:t>13.8.2013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6412-15F2-48E0-BD49-E2AFA9410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D018-A8B9-494F-8FB8-55580ACB0042}" type="datetimeFigureOut">
              <a:rPr lang="sk-SK" smtClean="0"/>
              <a:pPr/>
              <a:t>13.8.2013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6412-15F2-48E0-BD49-E2AFA9410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D018-A8B9-494F-8FB8-55580ACB0042}" type="datetimeFigureOut">
              <a:rPr lang="sk-SK" smtClean="0"/>
              <a:pPr/>
              <a:t>13.8.2013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6412-15F2-48E0-BD49-E2AFA9410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D018-A8B9-494F-8FB8-55580ACB0042}" type="datetimeFigureOut">
              <a:rPr lang="sk-SK" smtClean="0"/>
              <a:pPr/>
              <a:t>13.8.2013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6412-15F2-48E0-BD49-E2AFA9410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D018-A8B9-494F-8FB8-55580ACB0042}" type="datetimeFigureOut">
              <a:rPr lang="sk-SK" smtClean="0"/>
              <a:pPr/>
              <a:t>13.8.2013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6412-15F2-48E0-BD49-E2AFA9410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BD018-A8B9-494F-8FB8-55580ACB0042}" type="datetimeFigureOut">
              <a:rPr lang="sk-SK" smtClean="0"/>
              <a:pPr/>
              <a:t>13.8.2013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6412-15F2-48E0-BD49-E2AFA9410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285883"/>
          </a:xfrm>
        </p:spPr>
        <p:txBody>
          <a:bodyPr/>
          <a:lstStyle/>
          <a:p>
            <a:r>
              <a:rPr lang="sk-SK" dirty="0" err="1" smtClean="0">
                <a:solidFill>
                  <a:srgbClr val="FFFF00"/>
                </a:solidFill>
              </a:rPr>
              <a:t>Kyäni</a:t>
            </a:r>
            <a:r>
              <a:rPr lang="sk-SK" dirty="0" smtClean="0">
                <a:solidFill>
                  <a:srgbClr val="FFFF00"/>
                </a:solidFill>
              </a:rPr>
              <a:t> trojuholník zdravia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4612" y="3071810"/>
            <a:ext cx="3143272" cy="2786082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Prečo je potrebné mať všetky tri produkty?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sz="1800" i="1" dirty="0" smtClean="0">
                <a:solidFill>
                  <a:schemeClr val="bg1"/>
                </a:solidFill>
              </a:rPr>
              <a:t>Dr. </a:t>
            </a:r>
            <a:r>
              <a:rPr lang="sk-SK" sz="1800" i="1" dirty="0" err="1" smtClean="0">
                <a:solidFill>
                  <a:schemeClr val="bg1"/>
                </a:solidFill>
              </a:rPr>
              <a:t>Thomas</a:t>
            </a:r>
            <a:r>
              <a:rPr lang="sk-SK" sz="1800" i="1" dirty="0" smtClean="0">
                <a:solidFill>
                  <a:schemeClr val="bg1"/>
                </a:solidFill>
              </a:rPr>
              <a:t> </a:t>
            </a:r>
            <a:r>
              <a:rPr lang="sk-SK" sz="1800" i="1" dirty="0" err="1" smtClean="0">
                <a:solidFill>
                  <a:schemeClr val="bg1"/>
                </a:solidFill>
              </a:rPr>
              <a:t>Burke</a:t>
            </a:r>
            <a:endParaRPr lang="sk-SK" sz="1800" i="1" dirty="0" smtClean="0">
              <a:solidFill>
                <a:schemeClr val="bg1"/>
              </a:solidFill>
            </a:endParaRPr>
          </a:p>
          <a:p>
            <a:r>
              <a:rPr lang="sk-SK" sz="1800" i="1" dirty="0" smtClean="0">
                <a:solidFill>
                  <a:schemeClr val="bg1"/>
                </a:solidFill>
              </a:rPr>
              <a:t>Február 2012</a:t>
            </a:r>
            <a:endParaRPr lang="sk-SK" sz="1800" i="1" dirty="0">
              <a:solidFill>
                <a:schemeClr val="bg1"/>
              </a:solidFill>
            </a:endParaRPr>
          </a:p>
        </p:txBody>
      </p:sp>
      <p:pic>
        <p:nvPicPr>
          <p:cNvPr id="4" name="Obrázo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643050"/>
            <a:ext cx="1285877" cy="1285877"/>
          </a:xfrm>
          <a:prstGeom prst="rect">
            <a:avLst/>
          </a:prstGeom>
        </p:spPr>
      </p:pic>
      <p:pic>
        <p:nvPicPr>
          <p:cNvPr id="5" name="Obrázok 4" descr="kyäni-sun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500438"/>
            <a:ext cx="1857368" cy="1857368"/>
          </a:xfrm>
          <a:prstGeom prst="rect">
            <a:avLst/>
          </a:prstGeom>
        </p:spPr>
      </p:pic>
      <p:pic>
        <p:nvPicPr>
          <p:cNvPr id="6" name="Obrázok 5" descr="Kyani-Colorado-Nitro-Xtrem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4752"/>
            <a:ext cx="2479299" cy="1404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FFFF00"/>
                </a:solidFill>
              </a:rPr>
              <a:t>Kyäni</a:t>
            </a:r>
            <a:r>
              <a:rPr lang="sk-SK" dirty="0" smtClean="0">
                <a:solidFill>
                  <a:srgbClr val="FFFF00"/>
                </a:solidFill>
              </a:rPr>
              <a:t> (oxid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dirty="0" smtClean="0">
                <a:solidFill>
                  <a:srgbClr val="FFFF00"/>
                </a:solidFill>
              </a:rPr>
              <a:t>) a </a:t>
            </a:r>
            <a:r>
              <a:rPr lang="sk-SK" dirty="0" err="1" smtClean="0">
                <a:solidFill>
                  <a:srgbClr val="FFFF00"/>
                </a:solidFill>
              </a:rPr>
              <a:t>Alzheimerova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smtClean="0">
                <a:solidFill>
                  <a:srgbClr val="FFFF00"/>
                </a:solidFill>
              </a:rPr>
              <a:t>choroba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J. </a:t>
            </a:r>
            <a:r>
              <a:rPr lang="sk-SK" dirty="0" err="1" smtClean="0">
                <a:solidFill>
                  <a:schemeClr val="bg1"/>
                </a:solidFill>
              </a:rPr>
              <a:t>Alzheimer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Dis</a:t>
            </a:r>
            <a:r>
              <a:rPr lang="sk-SK" dirty="0" smtClean="0">
                <a:solidFill>
                  <a:schemeClr val="bg1"/>
                </a:solidFill>
              </a:rPr>
              <a:t>. </a:t>
            </a:r>
            <a:r>
              <a:rPr lang="sk-SK" dirty="0" smtClean="0">
                <a:solidFill>
                  <a:srgbClr val="FFFF00"/>
                </a:solidFill>
              </a:rPr>
              <a:t>2011</a:t>
            </a:r>
            <a:r>
              <a:rPr lang="sk-SK" dirty="0" smtClean="0">
                <a:solidFill>
                  <a:schemeClr val="bg1"/>
                </a:solidFill>
              </a:rPr>
              <a:t>; 23: 375 – 89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Mozog ľudí trpiacich </a:t>
            </a:r>
            <a:r>
              <a:rPr lang="sk-SK" dirty="0" err="1" smtClean="0">
                <a:solidFill>
                  <a:schemeClr val="bg1"/>
                </a:solidFill>
              </a:rPr>
              <a:t>alzheimerovou</a:t>
            </a:r>
            <a:r>
              <a:rPr lang="sk-SK" dirty="0" smtClean="0">
                <a:solidFill>
                  <a:schemeClr val="bg1"/>
                </a:solidFill>
              </a:rPr>
              <a:t> chorobou je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FF00"/>
                </a:solidFill>
              </a:rPr>
              <a:t>nedostatočne prekrvený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Naskytne sa otázka...každodenné užívanie </a:t>
            </a:r>
            <a:r>
              <a:rPr lang="sk-SK" dirty="0" err="1" smtClean="0">
                <a:solidFill>
                  <a:schemeClr val="bg1"/>
                </a:solidFill>
              </a:rPr>
              <a:t>Kyäni</a:t>
            </a:r>
            <a:r>
              <a:rPr lang="sk-SK" dirty="0" smtClean="0">
                <a:solidFill>
                  <a:schemeClr val="bg1"/>
                </a:solidFill>
              </a:rPr>
              <a:t> by zabránilo alebo oneskorilo vytvorenie zmätenie </a:t>
            </a:r>
            <a:r>
              <a:rPr lang="sk-SK" dirty="0" err="1" smtClean="0">
                <a:solidFill>
                  <a:schemeClr val="bg1"/>
                </a:solidFill>
              </a:rPr>
              <a:t>myslu</a:t>
            </a:r>
            <a:r>
              <a:rPr lang="sk-SK" dirty="0" smtClean="0">
                <a:solidFill>
                  <a:schemeClr val="bg1"/>
                </a:solidFill>
              </a:rPr>
              <a:t>???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Porucha pozornosti s </a:t>
            </a:r>
            <a:r>
              <a:rPr lang="sk-SK" dirty="0" err="1" smtClean="0">
                <a:solidFill>
                  <a:srgbClr val="FFFF00"/>
                </a:solidFill>
              </a:rPr>
              <a:t>hyperaktivitou</a:t>
            </a:r>
            <a:r>
              <a:rPr lang="sk-SK" dirty="0" smtClean="0">
                <a:solidFill>
                  <a:srgbClr val="FFFF00"/>
                </a:solidFill>
              </a:rPr>
              <a:t> (ADHD)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Títo ľudia trpia zníženým mozgovým prekrvením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O </a:t>
            </a:r>
            <a:r>
              <a:rPr lang="sk-SK" dirty="0" smtClean="0">
                <a:solidFill>
                  <a:srgbClr val="FFFF00"/>
                </a:solidFill>
              </a:rPr>
              <a:t>nedostatočnom krvnom obehu </a:t>
            </a:r>
            <a:r>
              <a:rPr lang="sk-SK" dirty="0" smtClean="0">
                <a:solidFill>
                  <a:schemeClr val="bg1"/>
                </a:solidFill>
              </a:rPr>
              <a:t>sa hovorí, že znižuje schopnosť jednotlivca, aby mohol zabrániť nežiaducim reakciám a správaniu.</a:t>
            </a:r>
          </a:p>
          <a:p>
            <a:r>
              <a:rPr lang="sk-SK" dirty="0" err="1">
                <a:solidFill>
                  <a:srgbClr val="FFFF00"/>
                </a:solidFill>
              </a:rPr>
              <a:t>N</a:t>
            </a:r>
            <a:r>
              <a:rPr lang="sk-SK" dirty="0" err="1" smtClean="0">
                <a:solidFill>
                  <a:srgbClr val="FFFF00"/>
                </a:solidFill>
              </a:rPr>
              <a:t>itroFX</a:t>
            </a:r>
            <a:r>
              <a:rPr lang="sk-SK" dirty="0" smtClean="0">
                <a:solidFill>
                  <a:srgbClr val="FFFF00"/>
                </a:solidFill>
              </a:rPr>
              <a:t> a </a:t>
            </a:r>
            <a:r>
              <a:rPr lang="sk-SK" dirty="0" err="1" smtClean="0">
                <a:solidFill>
                  <a:srgbClr val="FFFF00"/>
                </a:solidFill>
              </a:rPr>
              <a:t>Extreme</a:t>
            </a:r>
            <a:r>
              <a:rPr lang="sk-SK" dirty="0" smtClean="0">
                <a:solidFill>
                  <a:srgbClr val="FFFF00"/>
                </a:solidFill>
              </a:rPr>
              <a:t> pomáha krvi dostať sa </a:t>
            </a:r>
            <a:r>
              <a:rPr lang="sk-SK" dirty="0" smtClean="0">
                <a:solidFill>
                  <a:schemeClr val="bg1"/>
                </a:solidFill>
              </a:rPr>
              <a:t>do dôležitých častí tela, okrem iného aj do mozgu.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Zhrnutie: srdce a žilový systém</a:t>
            </a:r>
            <a:br>
              <a:rPr lang="sk-SK" dirty="0" smtClean="0">
                <a:solidFill>
                  <a:srgbClr val="FFFF00"/>
                </a:solidFill>
              </a:rPr>
            </a:br>
            <a:r>
              <a:rPr lang="sk-SK" dirty="0" err="1" smtClean="0">
                <a:solidFill>
                  <a:srgbClr val="FFFF00"/>
                </a:solidFill>
              </a:rPr>
              <a:t>NitroFX</a:t>
            </a:r>
            <a:r>
              <a:rPr lang="sk-SK" dirty="0" smtClean="0">
                <a:solidFill>
                  <a:srgbClr val="FFFF00"/>
                </a:solidFill>
              </a:rPr>
              <a:t>/</a:t>
            </a:r>
            <a:r>
              <a:rPr lang="sk-SK" dirty="0" err="1" smtClean="0">
                <a:solidFill>
                  <a:srgbClr val="FFFF00"/>
                </a:solidFill>
              </a:rPr>
              <a:t>Xtreme</a:t>
            </a:r>
            <a:r>
              <a:rPr lang="sk-SK" dirty="0" smtClean="0">
                <a:solidFill>
                  <a:srgbClr val="FFFF00"/>
                </a:solidFill>
              </a:rPr>
              <a:t> = </a:t>
            </a:r>
            <a:r>
              <a:rPr lang="sk-SK" dirty="0" err="1" smtClean="0">
                <a:solidFill>
                  <a:srgbClr val="FFFF00"/>
                </a:solidFill>
              </a:rPr>
              <a:t>↑oxid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Zmierňuje bolesti srdca (</a:t>
            </a:r>
            <a:r>
              <a:rPr lang="sk-SK" dirty="0" err="1" smtClean="0">
                <a:solidFill>
                  <a:schemeClr val="bg1"/>
                </a:solidFill>
              </a:rPr>
              <a:t>angina</a:t>
            </a:r>
            <a:r>
              <a:rPr lang="sk-SK" dirty="0" smtClean="0">
                <a:solidFill>
                  <a:schemeClr val="bg1"/>
                </a:solidFill>
              </a:rPr>
              <a:t>) a ďalšie </a:t>
            </a:r>
            <a:r>
              <a:rPr lang="sk-SK" u="sng" dirty="0" smtClean="0">
                <a:solidFill>
                  <a:srgbClr val="FFFF00"/>
                </a:solidFill>
              </a:rPr>
              <a:t>bolesti </a:t>
            </a:r>
            <a:endParaRPr lang="sk-SK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Bolesť (pár príkladov)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Fibromyalgia</a:t>
            </a:r>
            <a:endParaRPr lang="sk-SK" dirty="0" smtClean="0"/>
          </a:p>
          <a:p>
            <a:r>
              <a:rPr lang="sk-SK" dirty="0" smtClean="0"/>
              <a:t>Neuralgia</a:t>
            </a:r>
          </a:p>
          <a:p>
            <a:r>
              <a:rPr lang="sk-SK" dirty="0" err="1" smtClean="0"/>
              <a:t>Neuropatická</a:t>
            </a:r>
            <a:r>
              <a:rPr lang="sk-SK" dirty="0" smtClean="0"/>
              <a:t> bolesť</a:t>
            </a:r>
          </a:p>
          <a:p>
            <a:r>
              <a:rPr lang="sk-SK" dirty="0" smtClean="0"/>
              <a:t>Ischemická bolesť</a:t>
            </a:r>
          </a:p>
          <a:p>
            <a:r>
              <a:rPr lang="sk-SK" dirty="0" smtClean="0"/>
              <a:t>Chronická panvová bolesť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u="sng" dirty="0" smtClean="0">
                <a:solidFill>
                  <a:srgbClr val="FFFF00"/>
                </a:solidFill>
              </a:rPr>
              <a:t> priamo </a:t>
            </a:r>
            <a:r>
              <a:rPr lang="sk-SK" dirty="0" smtClean="0">
                <a:solidFill>
                  <a:srgbClr val="FFFF00"/>
                </a:solidFill>
              </a:rPr>
              <a:t>znižuje bolesť?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...samozrejme nervy s lepším vybavením kyslíka (pravdepodobne s nárastom miestneho prietoku krvi) a eliminácia opuchu následkom zápalu (vplyv oxidu </a:t>
            </a:r>
            <a:r>
              <a:rPr lang="sk-SK" dirty="0" err="1" smtClean="0">
                <a:solidFill>
                  <a:schemeClr val="bg1"/>
                </a:solidFill>
              </a:rPr>
              <a:t>dusnatého</a:t>
            </a:r>
            <a:r>
              <a:rPr lang="sk-SK" dirty="0" smtClean="0">
                <a:solidFill>
                  <a:schemeClr val="bg1"/>
                </a:solidFill>
              </a:rPr>
              <a:t> na cievy) znižuje </a:t>
            </a:r>
            <a:r>
              <a:rPr lang="sk-SK" u="sng" dirty="0" smtClean="0">
                <a:solidFill>
                  <a:schemeClr val="bg1"/>
                </a:solidFill>
              </a:rPr>
              <a:t>ischemické </a:t>
            </a:r>
            <a:r>
              <a:rPr lang="sk-SK" dirty="0" smtClean="0">
                <a:solidFill>
                  <a:schemeClr val="bg1"/>
                </a:solidFill>
              </a:rPr>
              <a:t>bolesti,</a:t>
            </a:r>
          </a:p>
          <a:p>
            <a:pPr>
              <a:buNone/>
            </a:pPr>
            <a:endParaRPr lang="sk-SK" dirty="0"/>
          </a:p>
          <a:p>
            <a:pPr algn="ctr">
              <a:buNone/>
            </a:pPr>
            <a:r>
              <a:rPr lang="sk-SK" i="1" dirty="0" smtClean="0">
                <a:solidFill>
                  <a:srgbClr val="FFFF00"/>
                </a:solidFill>
              </a:rPr>
              <a:t>Vedeli ste to ...?</a:t>
            </a:r>
            <a:endParaRPr lang="sk-SK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dirty="0" smtClean="0">
                <a:solidFill>
                  <a:srgbClr val="FFFF00"/>
                </a:solidFill>
              </a:rPr>
              <a:t> a zmiernenie bolesti</a:t>
            </a:r>
            <a:br>
              <a:rPr lang="sk-SK" dirty="0" smtClean="0">
                <a:solidFill>
                  <a:srgbClr val="FFFF00"/>
                </a:solidFill>
              </a:rPr>
            </a:br>
            <a:r>
              <a:rPr lang="sk-SK" dirty="0" smtClean="0">
                <a:solidFill>
                  <a:srgbClr val="FFFF00"/>
                </a:solidFill>
              </a:rPr>
              <a:t>Lekársky výskum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err="1" smtClean="0">
                <a:solidFill>
                  <a:schemeClr val="bg1"/>
                </a:solidFill>
              </a:rPr>
              <a:t>Ferreira</a:t>
            </a:r>
            <a:r>
              <a:rPr lang="sk-SK" dirty="0" smtClean="0">
                <a:solidFill>
                  <a:schemeClr val="bg1"/>
                </a:solidFill>
              </a:rPr>
              <a:t> SH, </a:t>
            </a:r>
            <a:r>
              <a:rPr lang="sk-SK" dirty="0" err="1" smtClean="0">
                <a:solidFill>
                  <a:schemeClr val="bg1"/>
                </a:solidFill>
              </a:rPr>
              <a:t>Duarte</a:t>
            </a:r>
            <a:r>
              <a:rPr lang="sk-SK" dirty="0" smtClean="0">
                <a:solidFill>
                  <a:schemeClr val="bg1"/>
                </a:solidFill>
              </a:rPr>
              <a:t> ID, </a:t>
            </a:r>
            <a:r>
              <a:rPr lang="sk-SK" dirty="0" err="1">
                <a:solidFill>
                  <a:schemeClr val="bg1"/>
                </a:solidFill>
              </a:rPr>
              <a:t>L</a:t>
            </a:r>
            <a:r>
              <a:rPr lang="sk-SK" dirty="0" err="1" smtClean="0">
                <a:solidFill>
                  <a:schemeClr val="bg1"/>
                </a:solidFill>
              </a:rPr>
              <a:t>orenzetti</a:t>
            </a:r>
            <a:r>
              <a:rPr lang="sk-SK" dirty="0" smtClean="0">
                <a:solidFill>
                  <a:schemeClr val="bg1"/>
                </a:solidFill>
              </a:rPr>
              <a:t> BB.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Molekulárny mechanizmus periférneho </a:t>
            </a:r>
            <a:r>
              <a:rPr lang="sk-SK" dirty="0" smtClean="0">
                <a:solidFill>
                  <a:srgbClr val="FFFF00"/>
                </a:solidFill>
              </a:rPr>
              <a:t>morfiového analgetika</a:t>
            </a:r>
            <a:r>
              <a:rPr lang="sk-SK" dirty="0" smtClean="0">
                <a:solidFill>
                  <a:schemeClr val="bg1"/>
                </a:solidFill>
              </a:rPr>
              <a:t>: vďaka </a:t>
            </a:r>
            <a:r>
              <a:rPr lang="sk-SK" dirty="0" smtClean="0">
                <a:solidFill>
                  <a:srgbClr val="FFFF00"/>
                </a:solidFill>
              </a:rPr>
              <a:t>oslobodeniu oxidu </a:t>
            </a:r>
            <a:r>
              <a:rPr lang="sk-SK" dirty="0" err="1" smtClean="0">
                <a:solidFill>
                  <a:srgbClr val="FFFF00"/>
                </a:solidFill>
              </a:rPr>
              <a:t>dusnatého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stimuluje systém GMP.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Eur J </a:t>
            </a:r>
            <a:r>
              <a:rPr lang="sk-SK" dirty="0" err="1" smtClean="0">
                <a:solidFill>
                  <a:schemeClr val="bg1"/>
                </a:solidFill>
              </a:rPr>
              <a:t>Pharmacol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rgbClr val="FFFF00"/>
                </a:solidFill>
              </a:rPr>
              <a:t>1991</a:t>
            </a:r>
            <a:r>
              <a:rPr lang="sk-SK" dirty="0" smtClean="0">
                <a:solidFill>
                  <a:schemeClr val="bg1"/>
                </a:solidFill>
              </a:rPr>
              <a:t>; 201: 121 – 122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Morfium + príjem - </a:t>
            </a:r>
            <a:r>
              <a:rPr lang="sk-SK" dirty="0" err="1" smtClean="0">
                <a:solidFill>
                  <a:schemeClr val="bg1"/>
                </a:solidFill>
              </a:rPr>
              <a:t>↑oxid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dusnatý</a:t>
            </a:r>
            <a:r>
              <a:rPr lang="sk-SK" dirty="0" smtClean="0">
                <a:solidFill>
                  <a:schemeClr val="bg1"/>
                </a:solidFill>
              </a:rPr>
              <a:t> = zmiernenie bolesti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...bez vedľajších účinkov narkotických prísad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Na bolesť aspirín!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Vplyvom aspirínu </a:t>
            </a:r>
            <a:r>
              <a:rPr lang="sk-SK" dirty="0" smtClean="0">
                <a:solidFill>
                  <a:schemeClr val="bg1"/>
                </a:solidFill>
              </a:rPr>
              <a:t>sa z najvnútornejšej vrstvy ciev </a:t>
            </a:r>
            <a:r>
              <a:rPr lang="sk-SK" dirty="0" smtClean="0">
                <a:solidFill>
                  <a:srgbClr val="FFFF00"/>
                </a:solidFill>
              </a:rPr>
              <a:t>uvoľňuje 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(</a:t>
            </a:r>
            <a:r>
              <a:rPr lang="sk-SK" dirty="0" err="1" smtClean="0">
                <a:solidFill>
                  <a:schemeClr val="bg1"/>
                </a:solidFill>
              </a:rPr>
              <a:t>endothelium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sk-SK" dirty="0" err="1" smtClean="0">
                <a:solidFill>
                  <a:schemeClr val="bg1"/>
                </a:solidFill>
              </a:rPr>
              <a:t>British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Journal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Pharmacology</a:t>
            </a:r>
            <a:r>
              <a:rPr lang="sk-SK" dirty="0" smtClean="0">
                <a:solidFill>
                  <a:srgbClr val="FFFF00"/>
                </a:solidFill>
              </a:rPr>
              <a:t> 2004</a:t>
            </a:r>
            <a:r>
              <a:rPr lang="sk-SK" dirty="0" smtClean="0">
                <a:solidFill>
                  <a:schemeClr val="bg1"/>
                </a:solidFill>
              </a:rPr>
              <a:t>; 143: 159 – 165</a:t>
            </a:r>
          </a:p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Ale aspirín môže </a:t>
            </a:r>
            <a:r>
              <a:rPr lang="sk-SK" dirty="0" smtClean="0">
                <a:solidFill>
                  <a:schemeClr val="bg1"/>
                </a:solidFill>
              </a:rPr>
              <a:t>spôsobiť </a:t>
            </a:r>
            <a:r>
              <a:rPr lang="sk-SK" dirty="0" smtClean="0">
                <a:solidFill>
                  <a:schemeClr val="bg1"/>
                </a:solidFill>
              </a:rPr>
              <a:t>krvácajúce vredy...</a:t>
            </a:r>
          </a:p>
          <a:p>
            <a:pPr algn="ctr">
              <a:buNone/>
            </a:pPr>
            <a:r>
              <a:rPr lang="sk-SK" dirty="0" err="1" smtClean="0">
                <a:solidFill>
                  <a:schemeClr val="bg1"/>
                </a:solidFill>
              </a:rPr>
              <a:t>NitroXtreme</a:t>
            </a:r>
            <a:r>
              <a:rPr lang="sk-SK" dirty="0" smtClean="0">
                <a:solidFill>
                  <a:schemeClr val="bg1"/>
                </a:solidFill>
              </a:rPr>
              <a:t> môže byť lepším riešením na bolesť</a:t>
            </a:r>
          </a:p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Aspirín ... </a:t>
            </a:r>
            <a:r>
              <a:rPr lang="sk-SK" dirty="0" err="1" smtClean="0">
                <a:solidFill>
                  <a:schemeClr val="bg1"/>
                </a:solidFill>
              </a:rPr>
              <a:t>↑oxid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dusnatý</a:t>
            </a:r>
            <a:r>
              <a:rPr lang="sk-SK" dirty="0" smtClean="0">
                <a:solidFill>
                  <a:schemeClr val="bg1"/>
                </a:solidFill>
              </a:rPr>
              <a:t> ....</a:t>
            </a:r>
          </a:p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....zmiernenie bolesti</a:t>
            </a:r>
          </a:p>
          <a:p>
            <a:pPr algn="ctr">
              <a:buNone/>
            </a:pPr>
            <a:r>
              <a:rPr lang="sk-SK" dirty="0" err="1" smtClean="0">
                <a:solidFill>
                  <a:schemeClr val="bg1"/>
                </a:solidFill>
              </a:rPr>
              <a:t>NitroXtreme</a:t>
            </a:r>
            <a:r>
              <a:rPr lang="sk-SK" dirty="0" smtClean="0">
                <a:solidFill>
                  <a:schemeClr val="bg1"/>
                </a:solidFill>
              </a:rPr>
              <a:t>...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chemeClr val="bg1"/>
                </a:solidFill>
              </a:rPr>
              <a:t>↑oxid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dusnatý</a:t>
            </a:r>
            <a:r>
              <a:rPr lang="sk-SK" dirty="0" smtClean="0">
                <a:solidFill>
                  <a:schemeClr val="bg1"/>
                </a:solidFill>
              </a:rPr>
              <a:t>....zmiernenie bolesti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2D050"/>
                </a:solidFill>
              </a:rPr>
              <a:t>Hancock</a:t>
            </a:r>
            <a:r>
              <a:rPr lang="sk-SK" dirty="0" smtClean="0">
                <a:solidFill>
                  <a:srgbClr val="92D050"/>
                </a:solidFill>
              </a:rPr>
              <a:t> Cm, </a:t>
            </a:r>
            <a:r>
              <a:rPr lang="sk-SK" dirty="0" err="1" smtClean="0">
                <a:solidFill>
                  <a:srgbClr val="92D050"/>
                </a:solidFill>
              </a:rPr>
              <a:t>Riegger-Krugh</a:t>
            </a:r>
            <a:r>
              <a:rPr lang="sk-SK" dirty="0" smtClean="0">
                <a:solidFill>
                  <a:srgbClr val="92D050"/>
                </a:solidFill>
              </a:rPr>
              <a:t> C.</a:t>
            </a:r>
            <a:endParaRPr lang="sk-SK" dirty="0">
              <a:solidFill>
                <a:srgbClr val="92D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>
                <a:solidFill>
                  <a:srgbClr val="FFFF00"/>
                </a:solidFill>
              </a:rPr>
              <a:t>Regulácia bolesti pri artróze (</a:t>
            </a:r>
            <a:r>
              <a:rPr lang="sk-SK" dirty="0" err="1" smtClean="0">
                <a:solidFill>
                  <a:srgbClr val="FFFF00"/>
                </a:solidFill>
              </a:rPr>
              <a:t>osteoarthritis</a:t>
            </a:r>
            <a:r>
              <a:rPr lang="sk-SK" dirty="0" smtClean="0">
                <a:solidFill>
                  <a:srgbClr val="FFFF00"/>
                </a:solidFill>
              </a:rPr>
              <a:t>): úloha oxidu </a:t>
            </a:r>
            <a:r>
              <a:rPr lang="sk-SK" dirty="0" err="1" smtClean="0">
                <a:solidFill>
                  <a:srgbClr val="FFFF00"/>
                </a:solidFill>
              </a:rPr>
              <a:t>dusnatého</a:t>
            </a:r>
            <a:endParaRPr lang="sk-SK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sk-SK" dirty="0" err="1" smtClean="0">
                <a:solidFill>
                  <a:srgbClr val="92D050"/>
                </a:solidFill>
              </a:rPr>
              <a:t>Clin</a:t>
            </a:r>
            <a:r>
              <a:rPr lang="sk-SK" dirty="0" smtClean="0">
                <a:solidFill>
                  <a:srgbClr val="92D050"/>
                </a:solidFill>
              </a:rPr>
              <a:t> J </a:t>
            </a:r>
            <a:r>
              <a:rPr lang="sk-SK" dirty="0" err="1" smtClean="0">
                <a:solidFill>
                  <a:srgbClr val="92D050"/>
                </a:solidFill>
              </a:rPr>
              <a:t>Pain</a:t>
            </a:r>
            <a:r>
              <a:rPr lang="sk-SK" dirty="0" smtClean="0"/>
              <a:t>: 2008 </a:t>
            </a:r>
            <a:r>
              <a:rPr lang="sk-SK" dirty="0" err="1" smtClean="0"/>
              <a:t>May</a:t>
            </a:r>
            <a:r>
              <a:rPr lang="sk-SK" dirty="0" smtClean="0"/>
              <a:t>; 24(4): 353-65</a:t>
            </a:r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>
                <a:solidFill>
                  <a:srgbClr val="FFFF00"/>
                </a:solidFill>
              </a:rPr>
              <a:t>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smtClean="0"/>
              <a:t>môže spôsobiť </a:t>
            </a:r>
            <a:r>
              <a:rPr lang="sk-SK" dirty="0" smtClean="0">
                <a:solidFill>
                  <a:srgbClr val="FFFF00"/>
                </a:solidFill>
              </a:rPr>
              <a:t>dramatické uvoľnenie</a:t>
            </a:r>
            <a:r>
              <a:rPr lang="sk-SK" dirty="0" smtClean="0"/>
              <a:t> pre ľudí trpiacich </a:t>
            </a:r>
            <a:r>
              <a:rPr lang="sk-SK" dirty="0" err="1" smtClean="0"/>
              <a:t>osteoarthritídou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Bolesť svalov a </a:t>
            </a:r>
            <a:r>
              <a:rPr lang="sk-SK" dirty="0" err="1" smtClean="0">
                <a:solidFill>
                  <a:srgbClr val="FFFF00"/>
                </a:solidFill>
              </a:rPr>
              <a:t>spojivého</a:t>
            </a:r>
            <a:r>
              <a:rPr lang="sk-SK" dirty="0" smtClean="0">
                <a:solidFill>
                  <a:srgbClr val="FFFF00"/>
                </a:solidFill>
              </a:rPr>
              <a:t> tkaniva (</a:t>
            </a:r>
            <a:r>
              <a:rPr lang="sk-SK" dirty="0" err="1" smtClean="0">
                <a:solidFill>
                  <a:srgbClr val="FFFF00"/>
                </a:solidFill>
              </a:rPr>
              <a:t>Fibromyalgia</a:t>
            </a:r>
            <a:r>
              <a:rPr lang="sk-SK" dirty="0" smtClean="0">
                <a:solidFill>
                  <a:srgbClr val="FFFF00"/>
                </a:solidFill>
              </a:rPr>
              <a:t>)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Abnormálna </a:t>
            </a:r>
            <a:r>
              <a:rPr lang="sk-SK" dirty="0" err="1" smtClean="0">
                <a:solidFill>
                  <a:srgbClr val="FFFF00"/>
                </a:solidFill>
              </a:rPr>
              <a:t>mikrocirkulácia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smtClean="0"/>
              <a:t>a abnormálna teplota kože v prípade ľudí </a:t>
            </a:r>
            <a:r>
              <a:rPr lang="sk-SK" dirty="0" err="1" smtClean="0">
                <a:solidFill>
                  <a:srgbClr val="FFFF00"/>
                </a:solidFill>
              </a:rPr>
              <a:t>fibromyalgickou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smtClean="0"/>
              <a:t>chorobou.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err="1" smtClean="0"/>
              <a:t>Rheumatology</a:t>
            </a:r>
            <a:r>
              <a:rPr lang="sk-SK" dirty="0" smtClean="0"/>
              <a:t> (</a:t>
            </a:r>
            <a:r>
              <a:rPr lang="sk-SK" dirty="0" err="1" smtClean="0"/>
              <a:t>Oxford</a:t>
            </a:r>
            <a:r>
              <a:rPr lang="sk-SK" dirty="0" smtClean="0"/>
              <a:t>). </a:t>
            </a:r>
            <a:r>
              <a:rPr lang="sk-SK" dirty="0" smtClean="0">
                <a:solidFill>
                  <a:srgbClr val="FFFF00"/>
                </a:solidFill>
              </a:rPr>
              <a:t>2000</a:t>
            </a:r>
            <a:r>
              <a:rPr lang="sk-SK" dirty="0" smtClean="0"/>
              <a:t>; 39: 917-921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err="1" smtClean="0">
                <a:solidFill>
                  <a:srgbClr val="FFFF00"/>
                </a:solidFill>
              </a:rPr>
              <a:t>NitroFX</a:t>
            </a:r>
            <a:r>
              <a:rPr lang="sk-SK" dirty="0" smtClean="0">
                <a:solidFill>
                  <a:srgbClr val="FFFF00"/>
                </a:solidFill>
              </a:rPr>
              <a:t>/</a:t>
            </a:r>
            <a:r>
              <a:rPr lang="sk-SK" dirty="0" err="1" smtClean="0">
                <a:solidFill>
                  <a:srgbClr val="FFFF00"/>
                </a:solidFill>
              </a:rPr>
              <a:t>Xtreme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FF00"/>
                </a:solidFill>
              </a:rPr>
              <a:t>zrýchľuje </a:t>
            </a:r>
            <a:r>
              <a:rPr lang="sk-SK" dirty="0" err="1" smtClean="0">
                <a:solidFill>
                  <a:srgbClr val="FFFF00"/>
                </a:solidFill>
              </a:rPr>
              <a:t>mikrocirkuláciu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smtClean="0"/>
              <a:t>a môže znížiť bolesti u </a:t>
            </a:r>
            <a:r>
              <a:rPr lang="sk-SK" dirty="0" smtClean="0">
                <a:solidFill>
                  <a:srgbClr val="FFFF00"/>
                </a:solidFill>
              </a:rPr>
              <a:t>ľudí trpiacich </a:t>
            </a:r>
            <a:r>
              <a:rPr lang="sk-SK" dirty="0" err="1" smtClean="0">
                <a:solidFill>
                  <a:srgbClr val="FFFF00"/>
                </a:solidFill>
              </a:rPr>
              <a:t>fibromyalgickou</a:t>
            </a:r>
            <a:r>
              <a:rPr lang="sk-SK" dirty="0" smtClean="0">
                <a:solidFill>
                  <a:srgbClr val="FFFF00"/>
                </a:solidFill>
              </a:rPr>
              <a:t> chorobou.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Zhrnutie: srdce a žilový systém</a:t>
            </a:r>
            <a:br>
              <a:rPr lang="sk-SK" dirty="0" smtClean="0">
                <a:solidFill>
                  <a:srgbClr val="FFFF00"/>
                </a:solidFill>
              </a:rPr>
            </a:br>
            <a:r>
              <a:rPr lang="sk-SK" dirty="0" err="1" smtClean="0">
                <a:solidFill>
                  <a:srgbClr val="FFFF00"/>
                </a:solidFill>
              </a:rPr>
              <a:t>NitroFX</a:t>
            </a:r>
            <a:r>
              <a:rPr lang="sk-SK" dirty="0" smtClean="0">
                <a:solidFill>
                  <a:srgbClr val="FFFF00"/>
                </a:solidFill>
              </a:rPr>
              <a:t>/</a:t>
            </a:r>
            <a:r>
              <a:rPr lang="sk-SK" dirty="0" err="1" smtClean="0">
                <a:solidFill>
                  <a:srgbClr val="FFFF00"/>
                </a:solidFill>
              </a:rPr>
              <a:t>Xtreme</a:t>
            </a:r>
            <a:r>
              <a:rPr lang="sk-SK" dirty="0" smtClean="0">
                <a:solidFill>
                  <a:srgbClr val="FFFF00"/>
                </a:solidFill>
              </a:rPr>
              <a:t> = </a:t>
            </a:r>
            <a:r>
              <a:rPr lang="sk-SK" dirty="0" err="1" smtClean="0">
                <a:solidFill>
                  <a:srgbClr val="FFFF00"/>
                </a:solidFill>
              </a:rPr>
              <a:t>↑oxid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Stimuluje vývin nových buniek = </a:t>
            </a:r>
            <a:r>
              <a:rPr lang="sk-SK" dirty="0" smtClean="0">
                <a:solidFill>
                  <a:srgbClr val="FFFF00"/>
                </a:solidFill>
              </a:rPr>
              <a:t>pomáha pri zahojení rán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u="sng" dirty="0" smtClean="0">
                <a:solidFill>
                  <a:srgbClr val="FFFF00"/>
                </a:solidFill>
              </a:rPr>
              <a:t>Ako pomáha </a:t>
            </a:r>
            <a:r>
              <a:rPr lang="sk-SK" u="sng" dirty="0" err="1" smtClean="0">
                <a:solidFill>
                  <a:srgbClr val="FFFF00"/>
                </a:solidFill>
              </a:rPr>
              <a:t>Kyäni</a:t>
            </a:r>
            <a:r>
              <a:rPr lang="sk-SK" u="sng" dirty="0" smtClean="0">
                <a:solidFill>
                  <a:srgbClr val="FFFF00"/>
                </a:solidFill>
              </a:rPr>
              <a:t> Vášmu organizmu?</a:t>
            </a:r>
            <a:endParaRPr lang="sk-SK" u="sng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FF00"/>
                </a:solidFill>
              </a:rPr>
              <a:t>NitroFX</a:t>
            </a:r>
            <a:r>
              <a:rPr lang="sk-SK" dirty="0" smtClean="0">
                <a:solidFill>
                  <a:srgbClr val="FFFF00"/>
                </a:solidFill>
              </a:rPr>
              <a:t> a </a:t>
            </a:r>
            <a:r>
              <a:rPr lang="sk-SK" dirty="0" err="1" smtClean="0">
                <a:solidFill>
                  <a:srgbClr val="FFFF00"/>
                </a:solidFill>
              </a:rPr>
              <a:t>NitroXtreme</a:t>
            </a:r>
            <a:endParaRPr lang="sk-SK" dirty="0" smtClean="0">
              <a:solidFill>
                <a:srgbClr val="FFFF00"/>
              </a:solidFill>
            </a:endParaRPr>
          </a:p>
          <a:p>
            <a:endParaRPr lang="sk-SK" dirty="0"/>
          </a:p>
          <a:p>
            <a:endParaRPr lang="sk-SK" dirty="0" smtClean="0"/>
          </a:p>
          <a:p>
            <a:r>
              <a:rPr lang="sk-SK" dirty="0" err="1" smtClean="0">
                <a:solidFill>
                  <a:schemeClr val="bg1"/>
                </a:solidFill>
              </a:rPr>
              <a:t>Sunrise</a:t>
            </a:r>
            <a:r>
              <a:rPr lang="sk-SK" dirty="0" smtClean="0">
                <a:solidFill>
                  <a:schemeClr val="bg1"/>
                </a:solidFill>
              </a:rPr>
              <a:t>:</a:t>
            </a:r>
          </a:p>
          <a:p>
            <a:endParaRPr lang="sk-SK" dirty="0"/>
          </a:p>
          <a:p>
            <a:r>
              <a:rPr lang="sk-SK" dirty="0" err="1" smtClean="0">
                <a:solidFill>
                  <a:schemeClr val="bg1"/>
                </a:solidFill>
              </a:rPr>
              <a:t>Sunset</a:t>
            </a:r>
            <a:r>
              <a:rPr lang="sk-SK" dirty="0" smtClean="0">
                <a:solidFill>
                  <a:schemeClr val="bg1"/>
                </a:solidFill>
              </a:rPr>
              <a:t>: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Kto hovorí, že 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dirty="0" smtClean="0">
                <a:solidFill>
                  <a:srgbClr val="FFFF00"/>
                </a:solidFill>
              </a:rPr>
              <a:t> má významnú úlohu pri zahojení rán?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dirty="0" smtClean="0">
                <a:solidFill>
                  <a:srgbClr val="FFFF00"/>
                </a:solidFill>
              </a:rPr>
              <a:t> reguluje hojenie rán.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smtClean="0"/>
              <a:t>J </a:t>
            </a:r>
            <a:r>
              <a:rPr lang="sk-SK" dirty="0" err="1" smtClean="0"/>
              <a:t>Surg</a:t>
            </a:r>
            <a:r>
              <a:rPr lang="sk-SK" dirty="0" smtClean="0"/>
              <a:t> </a:t>
            </a:r>
            <a:r>
              <a:rPr lang="sk-SK" dirty="0" err="1" smtClean="0"/>
              <a:t>Res</a:t>
            </a:r>
            <a:r>
              <a:rPr lang="sk-SK" dirty="0" smtClean="0"/>
              <a:t>: </a:t>
            </a:r>
            <a:r>
              <a:rPr lang="sk-SK" dirty="0" smtClean="0">
                <a:solidFill>
                  <a:srgbClr val="FFFF00"/>
                </a:solidFill>
              </a:rPr>
              <a:t>1996</a:t>
            </a:r>
            <a:r>
              <a:rPr lang="sk-SK" dirty="0" smtClean="0"/>
              <a:t>; 63: 237-240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88 ročná žena s cukrovkou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29600" cy="289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28596" y="471488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8. január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643174" y="47863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5.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február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857752" y="47863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5. marec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000892" y="485776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31. marec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71472" y="564357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Uzdravenie zabralo len 81 dní s vyhnutím pred amputáciou!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dirty="0" smtClean="0">
                <a:solidFill>
                  <a:srgbClr val="FFFF00"/>
                </a:solidFill>
              </a:rPr>
              <a:t> funguje ako inzulín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IUBMB </a:t>
            </a:r>
            <a:r>
              <a:rPr lang="sk-SK" dirty="0" err="1" smtClean="0">
                <a:solidFill>
                  <a:schemeClr val="bg1"/>
                </a:solidFill>
              </a:rPr>
              <a:t>Life</a:t>
            </a:r>
            <a:r>
              <a:rPr lang="sk-SK" dirty="0" smtClean="0">
                <a:solidFill>
                  <a:schemeClr val="bg1"/>
                </a:solidFill>
              </a:rPr>
              <a:t>. </a:t>
            </a:r>
            <a:r>
              <a:rPr lang="sk-SK" dirty="0" smtClean="0">
                <a:solidFill>
                  <a:srgbClr val="FFFF00"/>
                </a:solidFill>
              </a:rPr>
              <a:t>2000</a:t>
            </a:r>
            <a:r>
              <a:rPr lang="sk-SK" dirty="0" smtClean="0">
                <a:solidFill>
                  <a:schemeClr val="bg1"/>
                </a:solidFill>
              </a:rPr>
              <a:t>; 49: 441-50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err="1" smtClean="0">
                <a:solidFill>
                  <a:schemeClr val="bg1"/>
                </a:solidFill>
              </a:rPr>
              <a:t>Kahn</a:t>
            </a:r>
            <a:r>
              <a:rPr lang="sk-SK" dirty="0" smtClean="0">
                <a:solidFill>
                  <a:schemeClr val="bg1"/>
                </a:solidFill>
              </a:rPr>
              <a:t> NN; </a:t>
            </a:r>
            <a:r>
              <a:rPr lang="sk-SK" dirty="0" err="1" smtClean="0">
                <a:solidFill>
                  <a:schemeClr val="bg1"/>
                </a:solidFill>
              </a:rPr>
              <a:t>Acharya</a:t>
            </a:r>
            <a:r>
              <a:rPr lang="sk-SK" dirty="0" smtClean="0">
                <a:solidFill>
                  <a:schemeClr val="bg1"/>
                </a:solidFill>
              </a:rPr>
              <a:t> K, </a:t>
            </a:r>
            <a:r>
              <a:rPr lang="sk-SK" dirty="0" err="1" smtClean="0">
                <a:solidFill>
                  <a:schemeClr val="bg1"/>
                </a:solidFill>
              </a:rPr>
              <a:t>Bhattacharya</a:t>
            </a:r>
            <a:r>
              <a:rPr lang="sk-SK" dirty="0" smtClean="0">
                <a:solidFill>
                  <a:schemeClr val="bg1"/>
                </a:solidFill>
              </a:rPr>
              <a:t> S, </a:t>
            </a:r>
            <a:r>
              <a:rPr lang="sk-SK" dirty="0" err="1" smtClean="0">
                <a:solidFill>
                  <a:schemeClr val="bg1"/>
                </a:solidFill>
              </a:rPr>
              <a:t>et</a:t>
            </a:r>
            <a:r>
              <a:rPr lang="sk-SK" dirty="0" smtClean="0">
                <a:solidFill>
                  <a:schemeClr val="bg1"/>
                </a:solidFill>
              </a:rPr>
              <a:t>. al. </a:t>
            </a:r>
          </a:p>
          <a:p>
            <a:pPr>
              <a:buNone/>
            </a:pPr>
            <a:endParaRPr lang="sk-SK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Inzulín + receptor – oxid </a:t>
            </a:r>
            <a:r>
              <a:rPr lang="sk-SK" dirty="0" err="1" smtClean="0">
                <a:solidFill>
                  <a:schemeClr val="bg1"/>
                </a:solidFill>
              </a:rPr>
              <a:t>dusnatý</a:t>
            </a:r>
            <a:r>
              <a:rPr lang="sk-SK" dirty="0" smtClean="0">
                <a:solidFill>
                  <a:schemeClr val="bg1"/>
                </a:solidFill>
              </a:rPr>
              <a:t> – glukóza – </a:t>
            </a:r>
            <a:r>
              <a:rPr lang="sk-SK" dirty="0" err="1" smtClean="0">
                <a:solidFill>
                  <a:schemeClr val="bg1"/>
                </a:solidFill>
              </a:rPr>
              <a:t>fosfrylácia</a:t>
            </a:r>
            <a:r>
              <a:rPr lang="sk-SK" dirty="0" smtClean="0">
                <a:solidFill>
                  <a:schemeClr val="bg1"/>
                </a:solidFill>
              </a:rPr>
              <a:t> dodávateľa – znižuje hladinu glukózy v krvi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Alebo...</a:t>
            </a:r>
          </a:p>
          <a:p>
            <a:pPr>
              <a:buNone/>
            </a:pPr>
            <a:r>
              <a:rPr lang="sk-SK" dirty="0" err="1" smtClean="0">
                <a:solidFill>
                  <a:schemeClr val="bg1"/>
                </a:solidFill>
              </a:rPr>
              <a:t>Kyäni</a:t>
            </a:r>
            <a:r>
              <a:rPr lang="sk-SK" dirty="0" smtClean="0">
                <a:solidFill>
                  <a:schemeClr val="bg1"/>
                </a:solidFill>
              </a:rPr>
              <a:t> FX/</a:t>
            </a:r>
            <a:r>
              <a:rPr lang="sk-SK" dirty="0" err="1" smtClean="0">
                <a:solidFill>
                  <a:schemeClr val="bg1"/>
                </a:solidFill>
              </a:rPr>
              <a:t>Xtreme</a:t>
            </a:r>
            <a:r>
              <a:rPr lang="sk-SK" dirty="0" smtClean="0">
                <a:solidFill>
                  <a:schemeClr val="bg1"/>
                </a:solidFill>
              </a:rPr>
              <a:t> – oxid </a:t>
            </a:r>
            <a:r>
              <a:rPr lang="sk-SK" dirty="0" err="1" smtClean="0">
                <a:solidFill>
                  <a:schemeClr val="bg1"/>
                </a:solidFill>
              </a:rPr>
              <a:t>dusnatý</a:t>
            </a:r>
            <a:r>
              <a:rPr lang="sk-SK" dirty="0" smtClean="0">
                <a:solidFill>
                  <a:schemeClr val="bg1"/>
                </a:solidFill>
              </a:rPr>
              <a:t> – </a:t>
            </a:r>
            <a:r>
              <a:rPr lang="sk-SK" dirty="0" smtClean="0">
                <a:solidFill>
                  <a:srgbClr val="FFFF00"/>
                </a:solidFill>
              </a:rPr>
              <a:t>môže znížiť </a:t>
            </a:r>
            <a:r>
              <a:rPr lang="sk-SK" dirty="0" smtClean="0">
                <a:solidFill>
                  <a:schemeClr val="bg1"/>
                </a:solidFill>
              </a:rPr>
              <a:t>hladinu glukózy v krvi 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dirty="0" smtClean="0">
                <a:solidFill>
                  <a:srgbClr val="FFFF00"/>
                </a:solidFill>
              </a:rPr>
              <a:t> prispieva k regulácii hojenia zlomenín.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err="1" smtClean="0">
                <a:solidFill>
                  <a:srgbClr val="92D050"/>
                </a:solidFill>
              </a:rPr>
              <a:t>Diwan</a:t>
            </a:r>
            <a:r>
              <a:rPr lang="sk-SK" dirty="0" smtClean="0">
                <a:solidFill>
                  <a:srgbClr val="92D050"/>
                </a:solidFill>
              </a:rPr>
              <a:t> AD, </a:t>
            </a:r>
            <a:r>
              <a:rPr lang="sk-SK" dirty="0" err="1" smtClean="0">
                <a:solidFill>
                  <a:srgbClr val="92D050"/>
                </a:solidFill>
              </a:rPr>
              <a:t>Wang</a:t>
            </a:r>
            <a:r>
              <a:rPr lang="sk-SK" dirty="0" smtClean="0">
                <a:solidFill>
                  <a:srgbClr val="92D050"/>
                </a:solidFill>
              </a:rPr>
              <a:t> MX, </a:t>
            </a:r>
            <a:r>
              <a:rPr lang="sk-SK" dirty="0" err="1" smtClean="0">
                <a:solidFill>
                  <a:srgbClr val="92D050"/>
                </a:solidFill>
              </a:rPr>
              <a:t>Jang</a:t>
            </a:r>
            <a:r>
              <a:rPr lang="sk-SK" dirty="0" smtClean="0">
                <a:solidFill>
                  <a:srgbClr val="92D050"/>
                </a:solidFill>
              </a:rPr>
              <a:t> D, </a:t>
            </a:r>
            <a:r>
              <a:rPr lang="sk-SK" dirty="0" err="1" smtClean="0">
                <a:solidFill>
                  <a:srgbClr val="92D050"/>
                </a:solidFill>
              </a:rPr>
              <a:t>Zhu</a:t>
            </a:r>
            <a:r>
              <a:rPr lang="sk-SK" dirty="0" smtClean="0">
                <a:solidFill>
                  <a:srgbClr val="92D050"/>
                </a:solidFill>
              </a:rPr>
              <a:t> W, </a:t>
            </a:r>
            <a:r>
              <a:rPr lang="sk-SK" dirty="0" err="1" smtClean="0">
                <a:solidFill>
                  <a:srgbClr val="92D050"/>
                </a:solidFill>
              </a:rPr>
              <a:t>Murrell</a:t>
            </a:r>
            <a:r>
              <a:rPr lang="sk-SK" dirty="0" smtClean="0">
                <a:solidFill>
                  <a:srgbClr val="92D050"/>
                </a:solidFill>
              </a:rPr>
              <a:t> GA. </a:t>
            </a:r>
            <a:r>
              <a:rPr lang="sk-SK" dirty="0" smtClean="0">
                <a:solidFill>
                  <a:schemeClr val="bg1"/>
                </a:solidFill>
              </a:rPr>
              <a:t>J bone </a:t>
            </a:r>
            <a:r>
              <a:rPr lang="sk-SK" dirty="0" err="1" smtClean="0">
                <a:solidFill>
                  <a:schemeClr val="bg1"/>
                </a:solidFill>
              </a:rPr>
              <a:t>Miner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</a:t>
            </a:r>
            <a:r>
              <a:rPr lang="sk-SK" dirty="0" err="1" smtClean="0">
                <a:solidFill>
                  <a:schemeClr val="bg1"/>
                </a:solidFill>
              </a:rPr>
              <a:t>es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  <a:r>
              <a:rPr lang="sk-SK" dirty="0" smtClean="0">
                <a:solidFill>
                  <a:srgbClr val="92D050"/>
                </a:solidFill>
              </a:rPr>
              <a:t> </a:t>
            </a:r>
            <a:r>
              <a:rPr lang="sk-SK" dirty="0" smtClean="0">
                <a:solidFill>
                  <a:srgbClr val="FFFF00"/>
                </a:solidFill>
              </a:rPr>
              <a:t>2000</a:t>
            </a:r>
            <a:r>
              <a:rPr lang="sk-SK" dirty="0" smtClean="0">
                <a:solidFill>
                  <a:schemeClr val="bg1"/>
                </a:solidFill>
              </a:rPr>
              <a:t>; 15: 342-51 </a:t>
            </a: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Regulovanie liečenia </a:t>
            </a:r>
            <a:r>
              <a:rPr lang="sk-SK" dirty="0" err="1" smtClean="0">
                <a:solidFill>
                  <a:srgbClr val="FFFF00"/>
                </a:solidFill>
              </a:rPr>
              <a:t>šlachov</a:t>
            </a:r>
            <a:r>
              <a:rPr lang="sk-SK" dirty="0" smtClean="0">
                <a:solidFill>
                  <a:srgbClr val="FFFF00"/>
                </a:solidFill>
              </a:rPr>
              <a:t> prostredníctvom oxidu </a:t>
            </a:r>
            <a:r>
              <a:rPr lang="sk-SK" dirty="0" err="1" smtClean="0">
                <a:solidFill>
                  <a:srgbClr val="FFFF00"/>
                </a:solidFill>
              </a:rPr>
              <a:t>dusnatého</a:t>
            </a:r>
            <a:r>
              <a:rPr lang="sk-SK" dirty="0" smtClean="0">
                <a:solidFill>
                  <a:srgbClr val="FFFF00"/>
                </a:solidFill>
              </a:rPr>
              <a:t>. </a:t>
            </a:r>
            <a:r>
              <a:rPr lang="sk-SK" dirty="0" err="1" smtClean="0">
                <a:solidFill>
                  <a:srgbClr val="92D050"/>
                </a:solidFill>
              </a:rPr>
              <a:t>Murrell</a:t>
            </a:r>
            <a:r>
              <a:rPr lang="sk-SK" dirty="0" smtClean="0">
                <a:solidFill>
                  <a:srgbClr val="92D050"/>
                </a:solidFill>
              </a:rPr>
              <a:t> GA, Szabo C, </a:t>
            </a:r>
            <a:r>
              <a:rPr lang="sk-SK" dirty="0" err="1" smtClean="0">
                <a:solidFill>
                  <a:srgbClr val="92D050"/>
                </a:solidFill>
              </a:rPr>
              <a:t>Hannafin</a:t>
            </a:r>
            <a:r>
              <a:rPr lang="sk-SK" dirty="0" smtClean="0">
                <a:solidFill>
                  <a:srgbClr val="92D050"/>
                </a:solidFill>
              </a:rPr>
              <a:t> JA, </a:t>
            </a:r>
            <a:r>
              <a:rPr lang="sk-SK" dirty="0" err="1" smtClean="0">
                <a:solidFill>
                  <a:srgbClr val="92D050"/>
                </a:solidFill>
              </a:rPr>
              <a:t>Jang</a:t>
            </a:r>
            <a:r>
              <a:rPr lang="sk-SK" dirty="0" smtClean="0">
                <a:solidFill>
                  <a:srgbClr val="92D050"/>
                </a:solidFill>
              </a:rPr>
              <a:t> D, </a:t>
            </a:r>
            <a:r>
              <a:rPr lang="sk-SK" dirty="0" err="1" smtClean="0">
                <a:solidFill>
                  <a:srgbClr val="92D050"/>
                </a:solidFill>
              </a:rPr>
              <a:t>Dolan</a:t>
            </a:r>
            <a:r>
              <a:rPr lang="sk-SK" dirty="0" smtClean="0">
                <a:solidFill>
                  <a:srgbClr val="92D050"/>
                </a:solidFill>
              </a:rPr>
              <a:t> MM, </a:t>
            </a:r>
            <a:r>
              <a:rPr lang="sk-SK" dirty="0" err="1" smtClean="0">
                <a:solidFill>
                  <a:srgbClr val="92D050"/>
                </a:solidFill>
              </a:rPr>
              <a:t>Deng</a:t>
            </a:r>
            <a:r>
              <a:rPr lang="sk-SK" dirty="0" smtClean="0">
                <a:solidFill>
                  <a:srgbClr val="92D050"/>
                </a:solidFill>
              </a:rPr>
              <a:t> XH, </a:t>
            </a:r>
            <a:r>
              <a:rPr lang="sk-SK" dirty="0" err="1" smtClean="0">
                <a:solidFill>
                  <a:srgbClr val="92D050"/>
                </a:solidFill>
              </a:rPr>
              <a:t>Murrell</a:t>
            </a:r>
            <a:r>
              <a:rPr lang="sk-SK" dirty="0" smtClean="0">
                <a:solidFill>
                  <a:srgbClr val="92D050"/>
                </a:solidFill>
              </a:rPr>
              <a:t> DF, </a:t>
            </a:r>
            <a:r>
              <a:rPr lang="sk-SK" dirty="0" err="1" smtClean="0">
                <a:solidFill>
                  <a:srgbClr val="92D050"/>
                </a:solidFill>
              </a:rPr>
              <a:t>Warren</a:t>
            </a:r>
            <a:r>
              <a:rPr lang="sk-SK" dirty="0" smtClean="0">
                <a:solidFill>
                  <a:srgbClr val="92D050"/>
                </a:solidFill>
              </a:rPr>
              <a:t> RF. </a:t>
            </a:r>
            <a:r>
              <a:rPr lang="sk-SK" dirty="0" err="1" smtClean="0">
                <a:solidFill>
                  <a:schemeClr val="bg1"/>
                </a:solidFill>
              </a:rPr>
              <a:t>Inflamm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Res</a:t>
            </a:r>
            <a:r>
              <a:rPr lang="sk-SK" dirty="0" smtClean="0">
                <a:solidFill>
                  <a:schemeClr val="bg1"/>
                </a:solidFill>
              </a:rPr>
              <a:t>. </a:t>
            </a:r>
            <a:r>
              <a:rPr lang="sk-SK" dirty="0" smtClean="0">
                <a:solidFill>
                  <a:srgbClr val="FFFF00"/>
                </a:solidFill>
              </a:rPr>
              <a:t>1997</a:t>
            </a:r>
            <a:r>
              <a:rPr lang="sk-SK" dirty="0" smtClean="0">
                <a:solidFill>
                  <a:schemeClr val="bg1"/>
                </a:solidFill>
              </a:rPr>
              <a:t>; 46: 19-27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</a:t>
            </a:r>
            <a:r>
              <a:rPr lang="sk-SK" dirty="0" smtClean="0">
                <a:solidFill>
                  <a:srgbClr val="FFFF00"/>
                </a:solidFill>
              </a:rPr>
              <a:t>Zlomenina – 86 dní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2071702" cy="244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2214578" cy="265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000372"/>
            <a:ext cx="2071702" cy="283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85720" y="328612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21. </a:t>
            </a:r>
            <a:r>
              <a:rPr lang="sk-SK" dirty="0">
                <a:solidFill>
                  <a:srgbClr val="FFFF00"/>
                </a:solidFill>
              </a:rPr>
              <a:t>j</a:t>
            </a:r>
            <a:r>
              <a:rPr lang="sk-SK" dirty="0" smtClean="0">
                <a:solidFill>
                  <a:srgbClr val="FFFF00"/>
                </a:solidFill>
              </a:rPr>
              <a:t>úl 1998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000364" y="478632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3. september 1998 (44.deň)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786446" y="600076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15. október 1998 (86.deň) 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dirty="0" smtClean="0">
                <a:solidFill>
                  <a:srgbClr val="FFFF00"/>
                </a:solidFill>
              </a:rPr>
              <a:t> pomáha pri </a:t>
            </a:r>
            <a:r>
              <a:rPr lang="sk-SK" dirty="0" err="1" smtClean="0">
                <a:solidFill>
                  <a:srgbClr val="FFFF00"/>
                </a:solidFill>
              </a:rPr>
              <a:t>osteogenéze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Oxid </a:t>
            </a:r>
            <a:r>
              <a:rPr lang="sk-SK" dirty="0" err="1" smtClean="0">
                <a:solidFill>
                  <a:schemeClr val="bg1"/>
                </a:solidFill>
              </a:rPr>
              <a:t>dusnatý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rgbClr val="FFFF00"/>
                </a:solidFill>
              </a:rPr>
              <a:t>stimuluje fungovanie buniek pri </a:t>
            </a:r>
            <a:r>
              <a:rPr lang="sk-SK" dirty="0" err="1" smtClean="0">
                <a:solidFill>
                  <a:srgbClr val="FFFF00"/>
                </a:solidFill>
              </a:rPr>
              <a:t>osteogenéze</a:t>
            </a:r>
            <a:r>
              <a:rPr lang="sk-SK" dirty="0" smtClean="0">
                <a:solidFill>
                  <a:srgbClr val="FFFF00"/>
                </a:solidFill>
              </a:rPr>
              <a:t> (OSTEOBLASTS)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Zvyšuje </a:t>
            </a:r>
            <a:r>
              <a:rPr lang="sk-SK" dirty="0" err="1" smtClean="0">
                <a:solidFill>
                  <a:schemeClr val="bg1"/>
                </a:solidFill>
              </a:rPr>
              <a:t>mineralizáciu</a:t>
            </a:r>
            <a:r>
              <a:rPr lang="sk-SK" dirty="0" smtClean="0">
                <a:solidFill>
                  <a:schemeClr val="bg1"/>
                </a:solidFill>
              </a:rPr>
              <a:t> kostí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Nitric</a:t>
            </a:r>
            <a:r>
              <a:rPr lang="sk-SK" dirty="0" smtClean="0">
                <a:solidFill>
                  <a:schemeClr val="bg1"/>
                </a:solidFill>
              </a:rPr>
              <a:t> Oxide </a:t>
            </a:r>
            <a:r>
              <a:rPr lang="sk-SK" dirty="0" smtClean="0">
                <a:solidFill>
                  <a:srgbClr val="FFFF00"/>
                </a:solidFill>
              </a:rPr>
              <a:t>zabraňuje</a:t>
            </a:r>
            <a:r>
              <a:rPr lang="sk-SK" dirty="0" smtClean="0">
                <a:solidFill>
                  <a:schemeClr val="bg1"/>
                </a:solidFill>
              </a:rPr>
              <a:t> zániku buniek </a:t>
            </a:r>
            <a:r>
              <a:rPr lang="sk-SK" dirty="0" smtClean="0">
                <a:solidFill>
                  <a:srgbClr val="FFFF00"/>
                </a:solidFill>
              </a:rPr>
              <a:t>(OSTEOCLASTS)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Zabraňuje </a:t>
            </a:r>
            <a:r>
              <a:rPr lang="sk-SK" dirty="0" err="1" smtClean="0">
                <a:solidFill>
                  <a:schemeClr val="bg1"/>
                </a:solidFill>
              </a:rPr>
              <a:t>resorpcii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Ste citlivá/ý? Podmienky pre stimuláciu obehu. </a:t>
            </a:r>
            <a:r>
              <a:rPr lang="sk-SK" dirty="0" err="1" smtClean="0">
                <a:solidFill>
                  <a:srgbClr val="FFFF00"/>
                </a:solidFill>
              </a:rPr>
              <a:t>NitroFX</a:t>
            </a:r>
            <a:r>
              <a:rPr lang="sk-SK" dirty="0" smtClean="0">
                <a:solidFill>
                  <a:srgbClr val="FFFF00"/>
                </a:solidFill>
              </a:rPr>
              <a:t>/</a:t>
            </a:r>
            <a:r>
              <a:rPr lang="sk-SK" dirty="0" err="1" smtClean="0">
                <a:solidFill>
                  <a:srgbClr val="FFFF00"/>
                </a:solidFill>
              </a:rPr>
              <a:t>Xtreme</a:t>
            </a:r>
            <a:r>
              <a:rPr lang="sk-SK" dirty="0" smtClean="0">
                <a:solidFill>
                  <a:srgbClr val="FFFF00"/>
                </a:solidFill>
              </a:rPr>
              <a:t> stimuluje krvný obeh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Zápal/infekcia</a:t>
            </a: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Burzitída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Osteoartróza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Tendinitída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Plantar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Fasciitis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Lateral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Epichondylitis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Neuritída</a:t>
            </a: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Synovitída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Bellovo ochrnutie</a:t>
            </a: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Cellulitída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Osteomyelitída</a:t>
            </a:r>
            <a:r>
              <a:rPr lang="sk-SK" dirty="0" smtClean="0">
                <a:solidFill>
                  <a:schemeClr val="bg1"/>
                </a:solidFill>
              </a:rPr>
              <a:t> (IV </a:t>
            </a:r>
            <a:r>
              <a:rPr lang="sk-SK" dirty="0" err="1" smtClean="0">
                <a:solidFill>
                  <a:schemeClr val="bg1"/>
                </a:solidFill>
              </a:rPr>
              <a:t>Antibiotics</a:t>
            </a:r>
            <a:r>
              <a:rPr lang="sk-SK" dirty="0" smtClean="0">
                <a:solidFill>
                  <a:schemeClr val="bg1"/>
                </a:solidFill>
              </a:rPr>
              <a:t>)*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Nedostatok pohybu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- </a:t>
            </a:r>
            <a:r>
              <a:rPr lang="sk-SK" dirty="0" err="1" smtClean="0">
                <a:solidFill>
                  <a:schemeClr val="bg1"/>
                </a:solidFill>
              </a:rPr>
              <a:t>Frozen</a:t>
            </a:r>
            <a:r>
              <a:rPr lang="sk-SK" dirty="0" smtClean="0">
                <a:solidFill>
                  <a:schemeClr val="bg1"/>
                </a:solidFill>
              </a:rPr>
              <a:t> rameno</a:t>
            </a: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Kontraktúry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Ortopedické</a:t>
            </a: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Non-Union</a:t>
            </a:r>
            <a:r>
              <a:rPr lang="sk-SK" dirty="0" smtClean="0">
                <a:solidFill>
                  <a:schemeClr val="bg1"/>
                </a:solidFill>
              </a:rPr>
              <a:t>/zlomenina </a:t>
            </a:r>
            <a:r>
              <a:rPr lang="sk-SK" dirty="0" err="1" smtClean="0">
                <a:solidFill>
                  <a:schemeClr val="bg1"/>
                </a:solidFill>
              </a:rPr>
              <a:t>Jones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Degenerative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Disc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Chronické rany</a:t>
            </a: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cievné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sk-SK" dirty="0" err="1" smtClean="0">
                <a:solidFill>
                  <a:schemeClr val="bg1"/>
                </a:solidFill>
              </a:rPr>
              <a:t>Pressure</a:t>
            </a:r>
            <a:r>
              <a:rPr lang="sk-SK" dirty="0" smtClean="0">
                <a:solidFill>
                  <a:schemeClr val="bg1"/>
                </a:solidFill>
              </a:rPr>
              <a:t> vredy (</a:t>
            </a:r>
            <a:r>
              <a:rPr lang="sk-SK" dirty="0" err="1" smtClean="0">
                <a:solidFill>
                  <a:schemeClr val="bg1"/>
                </a:solidFill>
              </a:rPr>
              <a:t>arteriálne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Diabetické rany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Rany po operácii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PVD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k-SK" sz="1800" dirty="0" smtClean="0">
                <a:solidFill>
                  <a:srgbClr val="FFFF00"/>
                </a:solidFill>
              </a:rPr>
              <a:t>Nervové zachytenie</a:t>
            </a:r>
          </a:p>
          <a:p>
            <a:pPr>
              <a:buFontTx/>
              <a:buChar char="-"/>
            </a:pPr>
            <a:r>
              <a:rPr lang="sk-SK" sz="1800" dirty="0" smtClean="0">
                <a:solidFill>
                  <a:schemeClr val="bg1"/>
                </a:solidFill>
              </a:rPr>
              <a:t>TMJ</a:t>
            </a:r>
          </a:p>
          <a:p>
            <a:pPr>
              <a:buFontTx/>
              <a:buChar char="-"/>
            </a:pPr>
            <a:r>
              <a:rPr lang="sk-SK" sz="1800" dirty="0" err="1" smtClean="0">
                <a:solidFill>
                  <a:schemeClr val="bg1"/>
                </a:solidFill>
              </a:rPr>
              <a:t>Carpal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Tunnel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Syndrome</a:t>
            </a:r>
            <a:endParaRPr lang="sk-SK" sz="1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1800" dirty="0" err="1" smtClean="0">
                <a:solidFill>
                  <a:schemeClr val="bg1"/>
                </a:solidFill>
              </a:rPr>
              <a:t>Tarsal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Tunnel</a:t>
            </a:r>
            <a:endParaRPr lang="sk-SK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800" dirty="0" smtClean="0">
                <a:solidFill>
                  <a:srgbClr val="FFFF00"/>
                </a:solidFill>
              </a:rPr>
              <a:t>Opuch</a:t>
            </a:r>
          </a:p>
          <a:p>
            <a:pPr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- opuch</a:t>
            </a:r>
          </a:p>
          <a:p>
            <a:pPr>
              <a:buFontTx/>
              <a:buChar char="-"/>
            </a:pPr>
            <a:r>
              <a:rPr lang="sk-SK" sz="1800" dirty="0" err="1" smtClean="0">
                <a:solidFill>
                  <a:schemeClr val="bg1"/>
                </a:solidFill>
              </a:rPr>
              <a:t>Lymphedema</a:t>
            </a:r>
            <a:endParaRPr lang="sk-SK" sz="1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1800" dirty="0" err="1" smtClean="0">
                <a:solidFill>
                  <a:schemeClr val="bg1"/>
                </a:solidFill>
              </a:rPr>
              <a:t>Podvrnutia</a:t>
            </a:r>
            <a:r>
              <a:rPr lang="sk-SK" sz="1800" dirty="0" smtClean="0">
                <a:solidFill>
                  <a:schemeClr val="bg1"/>
                </a:solidFill>
              </a:rPr>
              <a:t> a modriny</a:t>
            </a:r>
          </a:p>
          <a:p>
            <a:pPr>
              <a:buNone/>
            </a:pPr>
            <a:r>
              <a:rPr lang="sk-SK" sz="1800" dirty="0" smtClean="0">
                <a:solidFill>
                  <a:srgbClr val="FFFF00"/>
                </a:solidFill>
              </a:rPr>
              <a:t>Po operácii</a:t>
            </a:r>
          </a:p>
          <a:p>
            <a:pPr>
              <a:buFontTx/>
              <a:buChar char="-"/>
            </a:pPr>
            <a:r>
              <a:rPr lang="sk-SK" sz="1800" dirty="0" smtClean="0">
                <a:solidFill>
                  <a:schemeClr val="bg1"/>
                </a:solidFill>
              </a:rPr>
              <a:t>Znižuje opuchy a bolesť</a:t>
            </a:r>
          </a:p>
          <a:p>
            <a:pPr>
              <a:buFontTx/>
              <a:buChar char="-"/>
            </a:pPr>
            <a:r>
              <a:rPr lang="sk-SK" sz="1800" dirty="0" smtClean="0">
                <a:solidFill>
                  <a:schemeClr val="bg1"/>
                </a:solidFill>
              </a:rPr>
              <a:t>Zrýchľuje zahojenie rán</a:t>
            </a:r>
          </a:p>
          <a:p>
            <a:pPr>
              <a:buFontTx/>
              <a:buChar char="-"/>
            </a:pPr>
            <a:r>
              <a:rPr lang="sk-SK" sz="1800" dirty="0" smtClean="0">
                <a:solidFill>
                  <a:schemeClr val="bg1"/>
                </a:solidFill>
              </a:rPr>
              <a:t>Znižuje preležaniny</a:t>
            </a:r>
          </a:p>
          <a:p>
            <a:pPr>
              <a:buNone/>
            </a:pPr>
            <a:endParaRPr lang="sk-SK" sz="1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* Závislosti od zákroku</a:t>
            </a:r>
            <a:endParaRPr lang="sk-SK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Ako pomáha </a:t>
            </a:r>
            <a:r>
              <a:rPr lang="sk-SK" dirty="0" err="1" smtClean="0">
                <a:solidFill>
                  <a:srgbClr val="FFFF00"/>
                </a:solidFill>
              </a:rPr>
              <a:t>Kyäni</a:t>
            </a:r>
            <a:r>
              <a:rPr lang="sk-SK" dirty="0" smtClean="0">
                <a:solidFill>
                  <a:srgbClr val="FFFF00"/>
                </a:solidFill>
              </a:rPr>
              <a:t> nášmu organizmu?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NitroFX</a:t>
            </a:r>
            <a:r>
              <a:rPr lang="sk-SK" dirty="0" smtClean="0">
                <a:solidFill>
                  <a:schemeClr val="bg1"/>
                </a:solidFill>
              </a:rPr>
              <a:t> a </a:t>
            </a:r>
            <a:r>
              <a:rPr lang="sk-SK" dirty="0" err="1" smtClean="0">
                <a:solidFill>
                  <a:schemeClr val="bg1"/>
                </a:solidFill>
              </a:rPr>
              <a:t>NitroXtreme</a:t>
            </a:r>
            <a:r>
              <a:rPr lang="sk-SK" dirty="0" smtClean="0">
                <a:solidFill>
                  <a:schemeClr val="bg1"/>
                </a:solidFill>
              </a:rPr>
              <a:t>: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err="1" smtClean="0">
                <a:solidFill>
                  <a:srgbClr val="FFFF00"/>
                </a:solidFill>
              </a:rPr>
              <a:t>Sunrise</a:t>
            </a:r>
            <a:r>
              <a:rPr lang="sk-SK" dirty="0" smtClean="0">
                <a:solidFill>
                  <a:srgbClr val="FFFF00"/>
                </a:solidFill>
              </a:rPr>
              <a:t>:</a:t>
            </a:r>
          </a:p>
          <a:p>
            <a:endParaRPr lang="sk-SK" dirty="0"/>
          </a:p>
          <a:p>
            <a:r>
              <a:rPr lang="sk-SK" dirty="0" err="1" smtClean="0">
                <a:solidFill>
                  <a:schemeClr val="bg1"/>
                </a:solidFill>
              </a:rPr>
              <a:t>Sunset</a:t>
            </a:r>
            <a:r>
              <a:rPr lang="sk-SK" dirty="0" smtClean="0">
                <a:solidFill>
                  <a:schemeClr val="bg1"/>
                </a:solidFill>
              </a:rPr>
              <a:t>: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FFFF00"/>
                </a:solidFill>
              </a:rPr>
              <a:t>Kyäni</a:t>
            </a:r>
            <a:r>
              <a:rPr lang="sk-SK" dirty="0" smtClean="0">
                <a:solidFill>
                  <a:srgbClr val="FFFF00"/>
                </a:solidFill>
              </a:rPr>
              <a:t> trojuholník zdravia:</a:t>
            </a:r>
            <a:br>
              <a:rPr lang="sk-SK" dirty="0" smtClean="0">
                <a:solidFill>
                  <a:srgbClr val="FFFF00"/>
                </a:solidFill>
              </a:rPr>
            </a:br>
            <a:r>
              <a:rPr lang="sk-SK" dirty="0" err="1" smtClean="0">
                <a:solidFill>
                  <a:srgbClr val="FFFF00"/>
                </a:solidFill>
              </a:rPr>
              <a:t>Sunrise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5053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Voľné radikály sú nebezpečné a nezdravé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Škodia bielkovinám, </a:t>
            </a:r>
            <a:r>
              <a:rPr lang="sk-SK" dirty="0" err="1" smtClean="0">
                <a:solidFill>
                  <a:schemeClr val="bg1"/>
                </a:solidFill>
              </a:rPr>
              <a:t>lipidom</a:t>
            </a:r>
            <a:r>
              <a:rPr lang="sk-SK" dirty="0" smtClean="0">
                <a:solidFill>
                  <a:schemeClr val="bg1"/>
                </a:solidFill>
              </a:rPr>
              <a:t>, bunkovej stene a DNK.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Antioxidanty</a:t>
            </a:r>
            <a:r>
              <a:rPr lang="sk-SK" dirty="0" smtClean="0">
                <a:solidFill>
                  <a:schemeClr val="bg1"/>
                </a:solidFill>
              </a:rPr>
              <a:t> znižujú škodlivý vplyv voľných radikálov.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FF00"/>
                </a:solidFill>
              </a:rPr>
              <a:t>NitroFX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Vysoká hladina oxidu </a:t>
            </a:r>
            <a:r>
              <a:rPr lang="sk-SK" dirty="0" err="1" smtClean="0">
                <a:solidFill>
                  <a:schemeClr val="bg1"/>
                </a:solidFill>
              </a:rPr>
              <a:t>dusnatého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rgbClr val="FFFF00"/>
                </a:solidFill>
              </a:rPr>
              <a:t>PLUS......v </a:t>
            </a:r>
            <a:r>
              <a:rPr lang="sk-SK" dirty="0" err="1" smtClean="0">
                <a:solidFill>
                  <a:srgbClr val="FFFF00"/>
                </a:solidFill>
              </a:rPr>
              <a:t>NitroXtreme-e</a:t>
            </a:r>
            <a:endParaRPr lang="sk-SK" dirty="0" smtClean="0">
              <a:solidFill>
                <a:srgbClr val="FFFF00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3x viacej oxidu </a:t>
            </a:r>
            <a:r>
              <a:rPr lang="sk-SK" dirty="0" err="1" smtClean="0">
                <a:solidFill>
                  <a:schemeClr val="bg1"/>
                </a:solidFill>
              </a:rPr>
              <a:t>dusnatého</a:t>
            </a:r>
            <a:r>
              <a:rPr lang="sk-SK" dirty="0" smtClean="0">
                <a:solidFill>
                  <a:schemeClr val="bg1"/>
                </a:solidFill>
              </a:rPr>
              <a:t> a ...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CoQ</a:t>
            </a:r>
            <a:r>
              <a:rPr lang="sk-SK" baseline="30000" dirty="0" smtClean="0">
                <a:solidFill>
                  <a:schemeClr val="bg1"/>
                </a:solidFill>
              </a:rPr>
              <a:t>10 </a:t>
            </a:r>
            <a:r>
              <a:rPr lang="sk-SK" dirty="0" smtClean="0">
                <a:solidFill>
                  <a:schemeClr val="bg1"/>
                </a:solidFill>
              </a:rPr>
              <a:t>, horčík, zinok, chróm a </a:t>
            </a:r>
            <a:r>
              <a:rPr lang="sk-SK" dirty="0" err="1" smtClean="0">
                <a:solidFill>
                  <a:schemeClr val="bg1"/>
                </a:solidFill>
              </a:rPr>
              <a:t>niacin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Dokázateľné organické </a:t>
            </a:r>
            <a:r>
              <a:rPr lang="sk-SK" dirty="0" err="1" smtClean="0">
                <a:solidFill>
                  <a:schemeClr val="bg1"/>
                </a:solidFill>
              </a:rPr>
              <a:t>noni</a:t>
            </a:r>
            <a:r>
              <a:rPr lang="sk-SK" dirty="0" smtClean="0">
                <a:solidFill>
                  <a:schemeClr val="bg1"/>
                </a:solidFill>
              </a:rPr>
              <a:t> zložky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Bez konzervačných látok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Prečo je dôležitý 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dirty="0" smtClean="0">
                <a:solidFill>
                  <a:srgbClr val="FFFF00"/>
                </a:solidFill>
              </a:rPr>
              <a:t>?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Zdroje voľných radikálov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Zápal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Ischémia (spomalený tok krvi)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Tréning/namáhanie sa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Fajčenie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Kontaminácie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Choroby v spojení s negatívnym vplyvom voľných radikálov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Rakovina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Srdcové choroby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Stroke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Šedý zákal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Emfyzém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Reumatroidná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atritída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Prispieva k procesu starnutia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Ochrana pred zničením voľných radikálov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FF00"/>
                </a:solidFill>
              </a:rPr>
              <a:t>Antioxidanty</a:t>
            </a:r>
            <a:endParaRPr lang="sk-SK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Rozpustné vo vode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Rozpustné v masti</a:t>
            </a:r>
          </a:p>
          <a:p>
            <a:pPr>
              <a:buFontTx/>
              <a:buChar char="-"/>
            </a:pPr>
            <a:endParaRPr lang="sk-SK" dirty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Voda a olej sa nemiešajú – Obidva sú nevyhnutné!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err="1" smtClean="0">
                <a:solidFill>
                  <a:schemeClr val="bg1"/>
                </a:solidFill>
              </a:rPr>
              <a:t>Antioxidanty</a:t>
            </a:r>
            <a:r>
              <a:rPr lang="sk-SK" dirty="0" smtClean="0">
                <a:solidFill>
                  <a:schemeClr val="bg1"/>
                </a:solidFill>
              </a:rPr>
              <a:t> rozpustné vo vode z </a:t>
            </a:r>
            <a:r>
              <a:rPr lang="sk-SK" dirty="0" err="1" smtClean="0">
                <a:solidFill>
                  <a:schemeClr val="bg1"/>
                </a:solidFill>
              </a:rPr>
              <a:t>bobulí</a:t>
            </a:r>
            <a:r>
              <a:rPr lang="sk-SK" dirty="0" smtClean="0">
                <a:solidFill>
                  <a:schemeClr val="bg1"/>
                </a:solidFill>
              </a:rPr>
              <a:t> a z iných ovocí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Základné </a:t>
            </a:r>
            <a:r>
              <a:rPr lang="sk-SK" dirty="0" err="1" smtClean="0">
                <a:solidFill>
                  <a:schemeClr val="bg1"/>
                </a:solidFill>
              </a:rPr>
              <a:t>mikorživiny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714356"/>
            <a:ext cx="3971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ok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429000"/>
            <a:ext cx="292895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Divoká aljašská čučoriedka – „Zázračná bobuľa“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Veľmi veľká „ochranná hodnota voľných radikálov“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Jedna štúdia: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Pestovaná čučoriedka – 24 bodov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Divoká aljašská čučoriedka – 111 bodov</a:t>
            </a:r>
          </a:p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5x väčší obsah </a:t>
            </a:r>
            <a:r>
              <a:rPr lang="sk-SK" dirty="0" err="1" smtClean="0">
                <a:solidFill>
                  <a:schemeClr val="bg1"/>
                </a:solidFill>
              </a:rPr>
              <a:t>antioxidantov</a:t>
            </a:r>
            <a:r>
              <a:rPr lang="sk-SK" dirty="0" smtClean="0">
                <a:solidFill>
                  <a:schemeClr val="bg1"/>
                </a:solidFill>
              </a:rPr>
              <a:t>!!!</a:t>
            </a:r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714356"/>
            <a:ext cx="3971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Hrozno </a:t>
            </a:r>
            <a:r>
              <a:rPr lang="sk-SK" dirty="0" err="1" smtClean="0">
                <a:solidFill>
                  <a:srgbClr val="FFFF00"/>
                </a:solidFill>
              </a:rPr>
              <a:t>Concord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Zdravie srdca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Zdravie mozgu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Imunitný systém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85728"/>
            <a:ext cx="20002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Malina červená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Zabraňuje zápalu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42"/>
            <a:ext cx="1682968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Aloe Vera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Pomáha pri hojení rán a znižuje zápal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85728"/>
            <a:ext cx="1376358" cy="203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Granátové jablko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Chráni 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dirty="0" smtClean="0">
                <a:solidFill>
                  <a:srgbClr val="FFFF00"/>
                </a:solidFill>
              </a:rPr>
              <a:t> pred zánikom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Pomáha pri chudnutí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647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FF00"/>
                </a:solidFill>
              </a:rPr>
              <a:t>Noni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Stimuluje imunitný systém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Niektoré jeho vlastnosti chránia pred vznikom rakoviny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Vyrába 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42852"/>
            <a:ext cx="1643074" cy="210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NitroFX/Xtreme: oxid dusnatý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/>
              <a:t>		</a:t>
            </a:r>
            <a:r>
              <a:rPr lang="sk-SK" dirty="0" smtClean="0">
                <a:solidFill>
                  <a:schemeClr val="bg1"/>
                </a:solidFill>
              </a:rPr>
              <a:t>Špecifická zložka NitroFX a Xtreme je výťažok z noni, ktorý podporuje výrobu </a:t>
            </a:r>
            <a:r>
              <a:rPr lang="sk-SK" dirty="0" smtClean="0">
                <a:solidFill>
                  <a:srgbClr val="FFFF00"/>
                </a:solidFill>
              </a:rPr>
              <a:t>oxidu dusnatého</a:t>
            </a:r>
            <a:endParaRPr lang="sk-SK" dirty="0"/>
          </a:p>
          <a:p>
            <a:pPr>
              <a:buNone/>
            </a:pPr>
            <a:r>
              <a:rPr lang="sk-SK" dirty="0" smtClean="0"/>
              <a:t>		</a:t>
            </a:r>
            <a:r>
              <a:rPr lang="sk-SK" dirty="0" smtClean="0">
                <a:solidFill>
                  <a:schemeClr val="bg1"/>
                </a:solidFill>
              </a:rPr>
              <a:t>Kyäni NitroFX a Xtreme =</a:t>
            </a:r>
            <a:r>
              <a:rPr lang="sk-SK" dirty="0" smtClean="0">
                <a:solidFill>
                  <a:srgbClr val="FFFF00"/>
                </a:solidFill>
              </a:rPr>
              <a:t>↑oxid dusnatý</a:t>
            </a:r>
          </a:p>
        </p:txBody>
      </p:sp>
      <p:pic>
        <p:nvPicPr>
          <p:cNvPr id="4" name="Obrázok 3" descr="Kyani-Colorado-Nitro-Xtrem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365104"/>
            <a:ext cx="224816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Brusnice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Znižuje vážnosť infekcií močových ciest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Prispieva k zdraviu srdca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Prispieva k zdravej hladine cukru v krvi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1809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GOJI – </a:t>
            </a:r>
            <a:r>
              <a:rPr lang="sk-SK" dirty="0" err="1" smtClean="0">
                <a:solidFill>
                  <a:srgbClr val="FFFF00"/>
                </a:solidFill>
              </a:rPr>
              <a:t>Kuštovnica</a:t>
            </a:r>
            <a:r>
              <a:rPr lang="sk-SK" dirty="0" smtClean="0">
                <a:solidFill>
                  <a:srgbClr val="FFFF00"/>
                </a:solidFill>
              </a:rPr>
              <a:t> čínska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Vysoká koncentrácia </a:t>
            </a:r>
            <a:r>
              <a:rPr lang="sk-SK" dirty="0" err="1" smtClean="0">
                <a:solidFill>
                  <a:srgbClr val="FFFF00"/>
                </a:solidFill>
              </a:rPr>
              <a:t>mikročastíc</a:t>
            </a:r>
            <a:endParaRPr lang="sk-SK" dirty="0" smtClean="0">
              <a:solidFill>
                <a:srgbClr val="FFFF00"/>
              </a:solidFill>
            </a:endParaRPr>
          </a:p>
          <a:p>
            <a:r>
              <a:rPr lang="sk-SK" dirty="0" smtClean="0">
                <a:solidFill>
                  <a:srgbClr val="FFFF00"/>
                </a:solidFill>
              </a:rPr>
              <a:t>Zachováva zdravie črevného systému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Stabilizuje hladinu cukru v krvi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Stimuluje imunitný systém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52"/>
            <a:ext cx="1571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Vitamíny </a:t>
            </a:r>
            <a:r>
              <a:rPr lang="sk-SK" dirty="0" err="1" smtClean="0">
                <a:solidFill>
                  <a:srgbClr val="FFFF00"/>
                </a:solidFill>
              </a:rPr>
              <a:t>Kyäni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err="1" smtClean="0">
                <a:solidFill>
                  <a:srgbClr val="FFFF00"/>
                </a:solidFill>
              </a:rPr>
              <a:t>Sunrise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Rozpustné vitamíny v masti: A, E, D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Rozpustné vitamíny vo vode: skupina B, C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Taurin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Inozitol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L- </a:t>
            </a:r>
            <a:r>
              <a:rPr lang="sk-SK" dirty="0" err="1" smtClean="0">
                <a:solidFill>
                  <a:schemeClr val="bg1"/>
                </a:solidFill>
              </a:rPr>
              <a:t>teanin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Kolin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643050"/>
            <a:ext cx="12243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5072066" y="50004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K zdravému mozgu a nervovému systému E, D, B1, B2, B12, </a:t>
            </a:r>
            <a:r>
              <a:rPr lang="sk-SK" dirty="0" err="1" smtClean="0">
                <a:solidFill>
                  <a:srgbClr val="FFFF00"/>
                </a:solidFill>
              </a:rPr>
              <a:t>Niacin</a:t>
            </a:r>
            <a:r>
              <a:rPr lang="sk-SK" dirty="0" smtClean="0">
                <a:solidFill>
                  <a:srgbClr val="FFFF00"/>
                </a:solidFill>
              </a:rPr>
              <a:t>, kyselina listová, </a:t>
            </a:r>
            <a:r>
              <a:rPr lang="sk-SK" dirty="0" err="1" smtClean="0">
                <a:solidFill>
                  <a:srgbClr val="FFFF00"/>
                </a:solidFill>
              </a:rPr>
              <a:t>Taurin</a:t>
            </a:r>
            <a:r>
              <a:rPr lang="sk-SK" dirty="0" smtClean="0">
                <a:solidFill>
                  <a:srgbClr val="FFFF00"/>
                </a:solidFill>
              </a:rPr>
              <a:t>, </a:t>
            </a:r>
            <a:r>
              <a:rPr lang="sk-SK" dirty="0" err="1" smtClean="0">
                <a:solidFill>
                  <a:srgbClr val="FFFF00"/>
                </a:solidFill>
              </a:rPr>
              <a:t>Inozitol</a:t>
            </a:r>
            <a:r>
              <a:rPr lang="sk-SK" dirty="0" smtClean="0">
                <a:solidFill>
                  <a:srgbClr val="FFFF00"/>
                </a:solidFill>
              </a:rPr>
              <a:t>, </a:t>
            </a:r>
            <a:r>
              <a:rPr lang="sk-SK" dirty="0" err="1" smtClean="0">
                <a:solidFill>
                  <a:srgbClr val="FFFF00"/>
                </a:solidFill>
              </a:rPr>
              <a:t>L-teanin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928794" y="157161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K zraku A, E, B2, B6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28596" y="27146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Pre zdravé kosti A, D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85720" y="4643445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Pre tráviacu sústavu A, B6, B12, </a:t>
            </a:r>
            <a:r>
              <a:rPr lang="sk-SK" dirty="0" err="1" smtClean="0">
                <a:solidFill>
                  <a:srgbClr val="FFFF00"/>
                </a:solidFill>
              </a:rPr>
              <a:t>Biotin</a:t>
            </a:r>
            <a:r>
              <a:rPr lang="sk-SK" dirty="0" smtClean="0">
                <a:solidFill>
                  <a:srgbClr val="FFFF00"/>
                </a:solidFill>
              </a:rPr>
              <a:t>, </a:t>
            </a:r>
            <a:r>
              <a:rPr lang="sk-SK" dirty="0" err="1" smtClean="0">
                <a:solidFill>
                  <a:srgbClr val="FFFF00"/>
                </a:solidFill>
              </a:rPr>
              <a:t>Taurin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214942" y="214311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Pre imunitný systém a krv A, C, D, B1, </a:t>
            </a:r>
            <a:r>
              <a:rPr lang="sk-SK" dirty="0" err="1" smtClean="0">
                <a:solidFill>
                  <a:srgbClr val="FFFF00"/>
                </a:solidFill>
              </a:rPr>
              <a:t>Niacin</a:t>
            </a:r>
            <a:r>
              <a:rPr lang="sk-SK" dirty="0" smtClean="0">
                <a:solidFill>
                  <a:srgbClr val="FFFF00"/>
                </a:solidFill>
              </a:rPr>
              <a:t>, B5, B6, B12, kyselina listová, </a:t>
            </a:r>
            <a:r>
              <a:rPr lang="sk-SK" dirty="0" err="1" smtClean="0">
                <a:solidFill>
                  <a:srgbClr val="FFFF00"/>
                </a:solidFill>
              </a:rPr>
              <a:t>Taurin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214942" y="4000504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Pre srdce a cievy E, C, D, B1, </a:t>
            </a:r>
            <a:r>
              <a:rPr lang="sk-SK" dirty="0" err="1" smtClean="0">
                <a:solidFill>
                  <a:srgbClr val="FFFF00"/>
                </a:solidFill>
              </a:rPr>
              <a:t>Niacin</a:t>
            </a:r>
            <a:r>
              <a:rPr lang="sk-SK" dirty="0" smtClean="0">
                <a:solidFill>
                  <a:srgbClr val="FFFF00"/>
                </a:solidFill>
              </a:rPr>
              <a:t>, B5, B6, B12, kyselina listová, </a:t>
            </a:r>
            <a:r>
              <a:rPr lang="sk-SK" dirty="0" err="1" smtClean="0">
                <a:solidFill>
                  <a:srgbClr val="FFFF00"/>
                </a:solidFill>
              </a:rPr>
              <a:t>Biotin</a:t>
            </a:r>
            <a:r>
              <a:rPr lang="sk-SK" dirty="0" smtClean="0">
                <a:solidFill>
                  <a:srgbClr val="FFFF00"/>
                </a:solidFill>
              </a:rPr>
              <a:t>, </a:t>
            </a:r>
            <a:r>
              <a:rPr lang="sk-SK" dirty="0" err="1" smtClean="0">
                <a:solidFill>
                  <a:srgbClr val="FFFF00"/>
                </a:solidFill>
              </a:rPr>
              <a:t>Taurin</a:t>
            </a:r>
            <a:r>
              <a:rPr lang="sk-SK" dirty="0" smtClean="0">
                <a:solidFill>
                  <a:srgbClr val="FFFF00"/>
                </a:solidFill>
              </a:rPr>
              <a:t>, </a:t>
            </a:r>
            <a:r>
              <a:rPr lang="sk-SK" dirty="0" err="1" smtClean="0">
                <a:solidFill>
                  <a:srgbClr val="FFFF00"/>
                </a:solidFill>
              </a:rPr>
              <a:t>Inozitol</a:t>
            </a:r>
            <a:r>
              <a:rPr lang="sk-SK" dirty="0" smtClean="0">
                <a:solidFill>
                  <a:srgbClr val="FFFF00"/>
                </a:solidFill>
              </a:rPr>
              <a:t>, </a:t>
            </a:r>
            <a:r>
              <a:rPr lang="sk-SK" dirty="0" err="1" smtClean="0">
                <a:solidFill>
                  <a:srgbClr val="FFFF00"/>
                </a:solidFill>
              </a:rPr>
              <a:t>L-teanin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214942" y="571501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Na močové cesty A, B12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Ako pomáha produkt </a:t>
            </a:r>
            <a:r>
              <a:rPr lang="sk-SK" dirty="0" err="1" smtClean="0">
                <a:solidFill>
                  <a:srgbClr val="FFFF00"/>
                </a:solidFill>
              </a:rPr>
              <a:t>Kyäni</a:t>
            </a:r>
            <a:r>
              <a:rPr lang="sk-SK" dirty="0" smtClean="0">
                <a:solidFill>
                  <a:srgbClr val="FFFF00"/>
                </a:solidFill>
              </a:rPr>
              <a:t>?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NitroFX</a:t>
            </a:r>
            <a:r>
              <a:rPr lang="sk-SK" dirty="0" smtClean="0">
                <a:solidFill>
                  <a:schemeClr val="bg1"/>
                </a:solidFill>
              </a:rPr>
              <a:t> a </a:t>
            </a:r>
            <a:r>
              <a:rPr lang="sk-SK" dirty="0" err="1" smtClean="0">
                <a:solidFill>
                  <a:schemeClr val="bg1"/>
                </a:solidFill>
              </a:rPr>
              <a:t>NitroXtreme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/>
          </a:p>
          <a:p>
            <a:r>
              <a:rPr lang="sk-SK" dirty="0" err="1" smtClean="0">
                <a:solidFill>
                  <a:schemeClr val="bg1"/>
                </a:solidFill>
              </a:rPr>
              <a:t>Sunrise</a:t>
            </a:r>
            <a:r>
              <a:rPr lang="sk-SK" dirty="0" smtClean="0">
                <a:solidFill>
                  <a:schemeClr val="bg1"/>
                </a:solidFill>
              </a:rPr>
              <a:t>:</a:t>
            </a:r>
          </a:p>
          <a:p>
            <a:endParaRPr lang="sk-SK" dirty="0"/>
          </a:p>
          <a:p>
            <a:r>
              <a:rPr lang="sk-SK" dirty="0" err="1" smtClean="0">
                <a:solidFill>
                  <a:srgbClr val="FFFF00"/>
                </a:solidFill>
              </a:rPr>
              <a:t>Sunset</a:t>
            </a:r>
            <a:r>
              <a:rPr lang="sk-SK" dirty="0" smtClean="0">
                <a:solidFill>
                  <a:srgbClr val="FFFF00"/>
                </a:solidFill>
              </a:rPr>
              <a:t>: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Omega3 rybí olej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tokotrienoly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FFFF00"/>
                </a:solidFill>
              </a:rPr>
              <a:t>Sunset</a:t>
            </a:r>
            <a:r>
              <a:rPr lang="sk-SK" dirty="0" smtClean="0">
                <a:solidFill>
                  <a:srgbClr val="FFFF00"/>
                </a:solidFill>
              </a:rPr>
              <a:t/>
            </a:r>
            <a:br>
              <a:rPr lang="sk-SK" dirty="0" smtClean="0">
                <a:solidFill>
                  <a:srgbClr val="FFFF00"/>
                </a:solidFill>
              </a:rPr>
            </a:br>
            <a:r>
              <a:rPr lang="sk-SK" dirty="0" smtClean="0">
                <a:solidFill>
                  <a:srgbClr val="FFFF00"/>
                </a:solidFill>
              </a:rPr>
              <a:t>Úloha Omega3 v zdraví a v chorobe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 descr="kyäni-suns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Omega3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Omega3 oleje sú také esenciálne mastné kyseliny (EFA), ktoré obsahujú kyselinu </a:t>
            </a:r>
            <a:r>
              <a:rPr lang="sk-SK" dirty="0" err="1" smtClean="0">
                <a:solidFill>
                  <a:schemeClr val="bg1"/>
                </a:solidFill>
              </a:rPr>
              <a:t>eikozapentaénovú</a:t>
            </a:r>
            <a:r>
              <a:rPr lang="sk-SK" dirty="0" smtClean="0">
                <a:solidFill>
                  <a:schemeClr val="bg1"/>
                </a:solidFill>
              </a:rPr>
              <a:t> (</a:t>
            </a:r>
            <a:r>
              <a:rPr lang="sk-SK" dirty="0" smtClean="0">
                <a:solidFill>
                  <a:srgbClr val="FFFF00"/>
                </a:solidFill>
              </a:rPr>
              <a:t>EPA</a:t>
            </a:r>
            <a:r>
              <a:rPr lang="sk-SK" dirty="0" smtClean="0">
                <a:solidFill>
                  <a:schemeClr val="bg1"/>
                </a:solidFill>
              </a:rPr>
              <a:t>) a kyselinu </a:t>
            </a:r>
            <a:r>
              <a:rPr lang="sk-SK" dirty="0" err="1" smtClean="0">
                <a:solidFill>
                  <a:schemeClr val="bg1"/>
                </a:solidFill>
              </a:rPr>
              <a:t>dokosahexaenovú</a:t>
            </a:r>
            <a:r>
              <a:rPr lang="sk-SK" dirty="0" smtClean="0">
                <a:solidFill>
                  <a:schemeClr val="bg1"/>
                </a:solidFill>
              </a:rPr>
              <a:t> (</a:t>
            </a:r>
            <a:r>
              <a:rPr lang="sk-SK" dirty="0" smtClean="0">
                <a:solidFill>
                  <a:srgbClr val="FFFF00"/>
                </a:solidFill>
              </a:rPr>
              <a:t>DHA</a:t>
            </a:r>
            <a:r>
              <a:rPr lang="sk-SK" dirty="0" smtClean="0">
                <a:solidFill>
                  <a:schemeClr val="bg1"/>
                </a:solidFill>
              </a:rPr>
              <a:t>).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EPA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a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FF00"/>
                </a:solidFill>
              </a:rPr>
              <a:t>DHA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sú prítomné v rybách žijúcich v studenej vode (losos, sleď, sardinka, sardela, treska a tuniak)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EPA </a:t>
            </a:r>
            <a:r>
              <a:rPr lang="sk-SK" dirty="0" smtClean="0">
                <a:solidFill>
                  <a:schemeClr val="bg1"/>
                </a:solidFill>
              </a:rPr>
              <a:t>a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FF00"/>
                </a:solidFill>
              </a:rPr>
              <a:t>DHA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sú najdôležitejšími zložkami bunkovej membrány nášho tela.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Naše telo nedokáže vytvoriť Omega3 mastné kyseliny</a:t>
            </a:r>
            <a:r>
              <a:rPr lang="sk-SK" dirty="0" smtClean="0">
                <a:solidFill>
                  <a:schemeClr val="bg1"/>
                </a:solidFill>
              </a:rPr>
              <a:t>, preto ich musíme užívať pri jedle, alebo ich užívať ako výživový doplnok.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Viac ako 2,000 vedeckých štúdií ukázali, že aké širokospektrálne problémy sa môžu vyskytnúť pri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FF00"/>
                </a:solidFill>
              </a:rPr>
              <a:t>absencii Omega3.</a:t>
            </a:r>
          </a:p>
          <a:p>
            <a:endParaRPr lang="sk-SK" dirty="0"/>
          </a:p>
          <a:p>
            <a:r>
              <a:rPr lang="sk-SK" dirty="0" smtClean="0">
                <a:solidFill>
                  <a:schemeClr val="bg1"/>
                </a:solidFill>
              </a:rPr>
              <a:t>U 60% Američanov je hladina Omega3 menšia aká je nutná, u 20% je táto hladina taká nízka, že je to nezistiteľné. 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Omega3 a Omega6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Omega6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Inzulínová rezistencia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Vysoká hladina </a:t>
            </a:r>
            <a:r>
              <a:rPr lang="sk-SK" dirty="0" err="1" smtClean="0">
                <a:solidFill>
                  <a:schemeClr val="bg1"/>
                </a:solidFill>
              </a:rPr>
              <a:t>triglyceridu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Vysoký krvný tlak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Nízka hladina HDL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Vysoký cholesterol LDL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Zvýšená zrážanlivosť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Obvod pása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→ 100cm u mužov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→ 88cm u žien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Omega3 rybí olej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Opravuje účinok inzulínu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Znižuje úroveň </a:t>
            </a:r>
            <a:r>
              <a:rPr lang="sk-SK" dirty="0" err="1" smtClean="0">
                <a:solidFill>
                  <a:schemeClr val="bg1"/>
                </a:solidFill>
              </a:rPr>
              <a:t>triglyceridu</a:t>
            </a:r>
            <a:r>
              <a:rPr lang="sk-SK" dirty="0" smtClean="0">
                <a:solidFill>
                  <a:schemeClr val="bg1"/>
                </a:solidFill>
              </a:rPr>
              <a:t> (o 30%)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Trocha znižuje krvný tlak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 ↑HDL, </a:t>
            </a:r>
            <a:r>
              <a:rPr lang="sk-SK" dirty="0" err="1" smtClean="0">
                <a:solidFill>
                  <a:schemeClr val="bg1"/>
                </a:solidFill>
              </a:rPr>
              <a:t>↑large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buoyant</a:t>
            </a:r>
            <a:r>
              <a:rPr lang="sk-SK" dirty="0" smtClean="0">
                <a:solidFill>
                  <a:schemeClr val="bg1"/>
                </a:solidFill>
              </a:rPr>
              <a:t> LDL (VLDL)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Riedi krv a zlepšuje priestupnosť tkanív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Pomáha pri chudnutí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Spolupráca EPA a DHA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EPA (kyselina </a:t>
            </a:r>
            <a:r>
              <a:rPr lang="sk-SK" dirty="0" err="1" smtClean="0">
                <a:solidFill>
                  <a:schemeClr val="bg1"/>
                </a:solidFill>
              </a:rPr>
              <a:t>eikosapentaenová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Srdce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Nastaví zdravú </a:t>
            </a:r>
            <a:r>
              <a:rPr lang="sk-SK" dirty="0" err="1" smtClean="0">
                <a:solidFill>
                  <a:schemeClr val="bg1"/>
                </a:solidFill>
              </a:rPr>
              <a:t>lipidnú</a:t>
            </a:r>
            <a:r>
              <a:rPr lang="sk-SK" dirty="0" smtClean="0">
                <a:solidFill>
                  <a:schemeClr val="bg1"/>
                </a:solidFill>
              </a:rPr>
              <a:t> úroveň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Udržiava hladkosť ciev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Pomáha pri zdravom fungovaní (vývoji) s rastúcim vekom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Kĺby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Zlepšuje pružnosť kĺbov</a:t>
            </a:r>
            <a:endParaRPr lang="sk-SK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Znižuje opuch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Imunitný systém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Pomáha v zdravom fungovaní buniek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Zosilňuje imunitný systém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Zdravie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Podporuje zdravý metabolizmus</a:t>
            </a: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DHA (kyselina </a:t>
            </a:r>
            <a:r>
              <a:rPr lang="sk-SK" dirty="0" err="1" smtClean="0">
                <a:solidFill>
                  <a:schemeClr val="bg1"/>
                </a:solidFill>
              </a:rPr>
              <a:t>dokosahexaenová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Mozog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Zlepšuje správanie a bytie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Podporuje zdravý nervový systém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Zlepšuje pamäť a čisté myslenie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Oko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Základ pre zdravé oči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Spomaľuje zhoršenie zraku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Tehotné ženy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Potrebné pre mozog a zrak plodu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Podporuje zdravý pôrod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Ako to prebieha?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Po prehltaní sa oxidy dusnaté dostanú do žalúdka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Oxid dusnatý sa dostane do krvného obehu, potom v červených krvinkách sa viaže na hemoglobín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Oxid </a:t>
            </a:r>
            <a:r>
              <a:rPr lang="sk-SK" dirty="0" err="1" smtClean="0">
                <a:solidFill>
                  <a:schemeClr val="bg1"/>
                </a:solidFill>
              </a:rPr>
              <a:t>dusnatý</a:t>
            </a:r>
            <a:r>
              <a:rPr lang="sk-SK" dirty="0" smtClean="0">
                <a:solidFill>
                  <a:schemeClr val="bg1"/>
                </a:solidFill>
              </a:rPr>
              <a:t> sa dostane do všetkých častí tela prostredníctvom hemoglobínu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Čo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je to oxid </a:t>
            </a:r>
            <a:r>
              <a:rPr lang="sk-SK" dirty="0" err="1" smtClean="0">
                <a:solidFill>
                  <a:schemeClr val="bg1"/>
                </a:solidFill>
              </a:rPr>
              <a:t>dusnatý</a:t>
            </a:r>
            <a:r>
              <a:rPr lang="sk-SK" dirty="0" smtClean="0">
                <a:solidFill>
                  <a:schemeClr val="bg1"/>
                </a:solidFill>
              </a:rPr>
              <a:t> a </a:t>
            </a:r>
            <a:r>
              <a:rPr lang="sk-SK" dirty="0" smtClean="0">
                <a:solidFill>
                  <a:srgbClr val="FFFF00"/>
                </a:solidFill>
              </a:rPr>
              <a:t>prečo </a:t>
            </a:r>
            <a:r>
              <a:rPr lang="sk-SK" dirty="0" smtClean="0">
                <a:solidFill>
                  <a:schemeClr val="bg1"/>
                </a:solidFill>
              </a:rPr>
              <a:t>je dôležitý?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Omega3 a zástava srdca</a:t>
            </a:r>
          </a:p>
          <a:p>
            <a:endParaRPr lang="sk-SK" dirty="0"/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827 respondentov, vo vekovej kategórii 25-74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Jedna kapsula denne </a:t>
            </a:r>
            <a:r>
              <a:rPr lang="sk-SK" dirty="0" smtClean="0">
                <a:solidFill>
                  <a:srgbClr val="FFFF00"/>
                </a:solidFill>
              </a:rPr>
              <a:t>Omega3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s mastnými kyselinami, ktorá zodpovedá 0,5g prirodzenému rybiemu oleju </a:t>
            </a:r>
            <a:r>
              <a:rPr lang="sk-SK" dirty="0" smtClean="0">
                <a:solidFill>
                  <a:srgbClr val="FFFF00"/>
                </a:solidFill>
              </a:rPr>
              <a:t>o 50% znižuje riziko náhlej zástavy srdca.</a:t>
            </a:r>
          </a:p>
          <a:p>
            <a:pPr>
              <a:buNone/>
            </a:pPr>
            <a:r>
              <a:rPr lang="sk-SK" dirty="0" err="1" smtClean="0">
                <a:solidFill>
                  <a:schemeClr val="bg1"/>
                </a:solidFill>
              </a:rPr>
              <a:t>Siscovick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et</a:t>
            </a:r>
            <a:r>
              <a:rPr lang="sk-SK" dirty="0" smtClean="0">
                <a:solidFill>
                  <a:schemeClr val="bg1"/>
                </a:solidFill>
              </a:rPr>
              <a:t> al. JAMA. 1995; 274: 1363-1367 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Mastné kyseliny z rýb a ich vplyv na úmrtnosť.</a:t>
            </a:r>
          </a:p>
          <a:p>
            <a:pPr>
              <a:buNone/>
            </a:pPr>
            <a:endParaRPr lang="sk-SK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Pozorovanie 12,000 mužov počas 12 rokov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Jedna kapsula denne s mastnými kyselinami z rýb zodpovedá 0,5g prirodzenému rybiemu oleju – </a:t>
            </a:r>
            <a:r>
              <a:rPr lang="sk-SK" dirty="0" smtClean="0">
                <a:solidFill>
                  <a:srgbClr val="FFFF00"/>
                </a:solidFill>
              </a:rPr>
              <a:t>znižuje úmrtnosť o 19%, a o 13% znižuje úmrtnosť pri IHD.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Štyri kapsuly denne </a:t>
            </a:r>
            <a:r>
              <a:rPr lang="sk-SK" dirty="0" smtClean="0">
                <a:solidFill>
                  <a:srgbClr val="FFFF00"/>
                </a:solidFill>
              </a:rPr>
              <a:t>znižujú úmrtnosť o 28% a o 44% znižujú úmrtnosť pri IHD.</a:t>
            </a:r>
          </a:p>
          <a:p>
            <a:pPr>
              <a:buNone/>
            </a:pPr>
            <a:r>
              <a:rPr lang="sk-SK" dirty="0" err="1" smtClean="0">
                <a:solidFill>
                  <a:schemeClr val="bg1"/>
                </a:solidFill>
              </a:rPr>
              <a:t>Dolocek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et</a:t>
            </a:r>
            <a:r>
              <a:rPr lang="sk-SK" dirty="0" smtClean="0">
                <a:solidFill>
                  <a:schemeClr val="bg1"/>
                </a:solidFill>
              </a:rPr>
              <a:t> al. </a:t>
            </a:r>
            <a:r>
              <a:rPr lang="sk-SK" dirty="0" err="1" smtClean="0">
                <a:solidFill>
                  <a:schemeClr val="bg1"/>
                </a:solidFill>
              </a:rPr>
              <a:t>World</a:t>
            </a:r>
            <a:r>
              <a:rPr lang="sk-SK" dirty="0" smtClean="0">
                <a:solidFill>
                  <a:schemeClr val="bg1"/>
                </a:solidFill>
              </a:rPr>
              <a:t> Rev </a:t>
            </a:r>
            <a:r>
              <a:rPr lang="sk-SK" dirty="0" err="1" smtClean="0">
                <a:solidFill>
                  <a:schemeClr val="bg1"/>
                </a:solidFill>
              </a:rPr>
              <a:t>Nutr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Diet</a:t>
            </a:r>
            <a:r>
              <a:rPr lang="sk-SK" dirty="0" smtClean="0">
                <a:solidFill>
                  <a:schemeClr val="bg1"/>
                </a:solidFill>
              </a:rPr>
              <a:t>. 66: 205-216, 1991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Omega3 a klinické testy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u="sng" dirty="0" smtClean="0">
                <a:solidFill>
                  <a:schemeClr val="bg1"/>
                </a:solidFill>
              </a:rPr>
              <a:t>DART</a:t>
            </a:r>
            <a:r>
              <a:rPr lang="sk-SK" dirty="0" smtClean="0">
                <a:solidFill>
                  <a:schemeClr val="bg1"/>
                </a:solidFill>
              </a:rPr>
              <a:t> (</a:t>
            </a:r>
            <a:r>
              <a:rPr lang="sk-SK" dirty="0" err="1" smtClean="0">
                <a:solidFill>
                  <a:schemeClr val="bg1"/>
                </a:solidFill>
              </a:rPr>
              <a:t>Diet</a:t>
            </a:r>
            <a:r>
              <a:rPr lang="sk-SK" dirty="0" smtClean="0">
                <a:solidFill>
                  <a:schemeClr val="bg1"/>
                </a:solidFill>
              </a:rPr>
              <a:t> And </a:t>
            </a:r>
            <a:r>
              <a:rPr lang="sk-SK" dirty="0" err="1" smtClean="0">
                <a:solidFill>
                  <a:schemeClr val="bg1"/>
                </a:solidFill>
              </a:rPr>
              <a:t>Reinfarction</a:t>
            </a:r>
            <a:r>
              <a:rPr lang="sk-SK" dirty="0" smtClean="0">
                <a:solidFill>
                  <a:schemeClr val="bg1"/>
                </a:solidFill>
              </a:rPr>
              <a:t> Trial). </a:t>
            </a:r>
            <a:r>
              <a:rPr lang="sk-SK" dirty="0" smtClean="0">
                <a:solidFill>
                  <a:srgbClr val="FFFF00"/>
                </a:solidFill>
              </a:rPr>
              <a:t>Zníženie úmrtnosti o 29% počas 2 rokov </a:t>
            </a:r>
            <a:r>
              <a:rPr lang="sk-SK" dirty="0" smtClean="0">
                <a:solidFill>
                  <a:schemeClr val="bg1"/>
                </a:solidFill>
              </a:rPr>
              <a:t>u 2,033 mužov po infarkte s mastnými rybami alebo s doplnkami rybích olejov.</a:t>
            </a:r>
          </a:p>
          <a:p>
            <a:r>
              <a:rPr lang="sk-SK" u="sng" dirty="0" smtClean="0">
                <a:solidFill>
                  <a:schemeClr val="bg1"/>
                </a:solidFill>
              </a:rPr>
              <a:t>GISSI</a:t>
            </a:r>
            <a:r>
              <a:rPr lang="sk-SK" dirty="0" smtClean="0">
                <a:solidFill>
                  <a:schemeClr val="bg1"/>
                </a:solidFill>
              </a:rPr>
              <a:t>: </a:t>
            </a:r>
            <a:r>
              <a:rPr lang="sk-SK" dirty="0" err="1" smtClean="0">
                <a:solidFill>
                  <a:schemeClr val="bg1"/>
                </a:solidFill>
              </a:rPr>
              <a:t>Prevenzione</a:t>
            </a:r>
            <a:r>
              <a:rPr lang="sk-SK" dirty="0" smtClean="0">
                <a:solidFill>
                  <a:schemeClr val="bg1"/>
                </a:solidFill>
              </a:rPr>
              <a:t> Trial – v okruhu 11,324 chorých, s 3,5 ročným sledovaním, ktorým podávali EPA a DHA – </a:t>
            </a:r>
            <a:r>
              <a:rPr lang="sk-SK" dirty="0" smtClean="0">
                <a:solidFill>
                  <a:srgbClr val="FFFF00"/>
                </a:solidFill>
              </a:rPr>
              <a:t>úmrtnosť sa znížila o 20%, kardiovaskulárna úmrtnosť o 30% a náhla smrť o 45%.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Kuopio</a:t>
            </a:r>
            <a:r>
              <a:rPr lang="sk-SK" dirty="0" smtClean="0">
                <a:solidFill>
                  <a:schemeClr val="bg1"/>
                </a:solidFill>
              </a:rPr>
              <a:t> štúdia i srdci vo Fínsku: Pri najväčšom užívaní Omega3 sa </a:t>
            </a:r>
            <a:r>
              <a:rPr lang="sk-SK" dirty="0" smtClean="0">
                <a:solidFill>
                  <a:srgbClr val="FFFF00"/>
                </a:solidFill>
              </a:rPr>
              <a:t>o 44% znížila úmrtnosť pri chorobe koronárnych tepien</a:t>
            </a:r>
            <a:r>
              <a:rPr lang="sk-SK" dirty="0" smtClean="0">
                <a:solidFill>
                  <a:schemeClr val="bg1"/>
                </a:solidFill>
              </a:rPr>
              <a:t> v porovnaní s najmenším užívaním (p=0,014)</a:t>
            </a:r>
          </a:p>
          <a:p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Japonská štúdia EPA (pokus JELIS)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18,645 chorých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Spôsobom </a:t>
            </a:r>
            <a:r>
              <a:rPr lang="sk-SK" dirty="0" err="1">
                <a:solidFill>
                  <a:schemeClr val="bg1"/>
                </a:solidFill>
              </a:rPr>
              <a:t>r</a:t>
            </a:r>
            <a:r>
              <a:rPr lang="sk-SK" dirty="0" err="1" smtClean="0">
                <a:solidFill>
                  <a:schemeClr val="bg1"/>
                </a:solidFill>
              </a:rPr>
              <a:t>andom</a:t>
            </a:r>
            <a:r>
              <a:rPr lang="sk-SK" dirty="0" smtClean="0">
                <a:solidFill>
                  <a:schemeClr val="bg1"/>
                </a:solidFill>
              </a:rPr>
              <a:t> niektorí dostali </a:t>
            </a:r>
            <a:r>
              <a:rPr lang="sk-SK" dirty="0" err="1" smtClean="0">
                <a:solidFill>
                  <a:schemeClr val="bg1"/>
                </a:solidFill>
              </a:rPr>
              <a:t>statin</a:t>
            </a:r>
            <a:r>
              <a:rPr lang="sk-SK" dirty="0" smtClean="0">
                <a:solidFill>
                  <a:schemeClr val="bg1"/>
                </a:solidFill>
              </a:rPr>
              <a:t> (znižuje cholesterol) iní 1,8g EPA/DHA.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19%↓ </a:t>
            </a:r>
            <a:r>
              <a:rPr lang="sk-SK" dirty="0" smtClean="0">
                <a:solidFill>
                  <a:schemeClr val="bg1"/>
                </a:solidFill>
              </a:rPr>
              <a:t>pri problémoch koronárnych tepien a nesmrteľnom infarkte</a:t>
            </a:r>
          </a:p>
          <a:p>
            <a:pPr>
              <a:buNone/>
            </a:pPr>
            <a:endParaRPr lang="sk-SK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err="1" smtClean="0">
                <a:solidFill>
                  <a:schemeClr val="bg1"/>
                </a:solidFill>
              </a:rPr>
              <a:t>Lancet</a:t>
            </a:r>
            <a:r>
              <a:rPr lang="sk-SK" dirty="0" smtClean="0">
                <a:solidFill>
                  <a:schemeClr val="bg1"/>
                </a:solidFill>
              </a:rPr>
              <a:t> 2007; 369: 1090</a:t>
            </a:r>
          </a:p>
          <a:p>
            <a:pPr>
              <a:buNone/>
            </a:pPr>
            <a:r>
              <a:rPr lang="sk-SK" dirty="0" err="1" smtClean="0">
                <a:solidFill>
                  <a:schemeClr val="bg1"/>
                </a:solidFill>
              </a:rPr>
              <a:t>Atherosclerosis</a:t>
            </a:r>
            <a:r>
              <a:rPr lang="sk-SK" dirty="0" smtClean="0">
                <a:solidFill>
                  <a:schemeClr val="bg1"/>
                </a:solidFill>
              </a:rPr>
              <a:t> 2008; 200:135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Americká kardiologická asociácia (</a:t>
            </a:r>
            <a:r>
              <a:rPr lang="sk-SK" dirty="0" err="1" smtClean="0">
                <a:solidFill>
                  <a:schemeClr val="bg1"/>
                </a:solidFill>
              </a:rPr>
              <a:t>American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Heart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Association</a:t>
            </a:r>
            <a:r>
              <a:rPr lang="sk-SK" dirty="0" smtClean="0">
                <a:solidFill>
                  <a:schemeClr val="bg1"/>
                </a:solidFill>
              </a:rPr>
              <a:t>) odporúča užívanie </a:t>
            </a:r>
            <a:r>
              <a:rPr lang="sk-SK" dirty="0" smtClean="0">
                <a:solidFill>
                  <a:srgbClr val="FFFF00"/>
                </a:solidFill>
              </a:rPr>
              <a:t>1g rybieho oleja denne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Medzinárodná inštitúcia pre zdravie (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US </a:t>
            </a:r>
            <a:r>
              <a:rPr lang="sk-SK" dirty="0" err="1" smtClean="0">
                <a:solidFill>
                  <a:schemeClr val="bg1"/>
                </a:solidFill>
              </a:rPr>
              <a:t>National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Institutes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Health</a:t>
            </a:r>
            <a:r>
              <a:rPr lang="sk-SK" dirty="0" smtClean="0">
                <a:solidFill>
                  <a:schemeClr val="bg1"/>
                </a:solidFill>
              </a:rPr>
              <a:t>) vymenuje 3 také stavy, pri ktorých odporúčajú užívanie rybieho oleja:</a:t>
            </a: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Hypertriglyceridémia</a:t>
            </a:r>
            <a:r>
              <a:rPr lang="sk-SK" dirty="0" smtClean="0">
                <a:solidFill>
                  <a:schemeClr val="bg1"/>
                </a:solidFill>
              </a:rPr>
              <a:t> (vysoká hladina </a:t>
            </a:r>
            <a:r>
              <a:rPr lang="sk-SK" dirty="0" err="1" smtClean="0">
                <a:solidFill>
                  <a:schemeClr val="bg1"/>
                </a:solidFill>
              </a:rPr>
              <a:t>triglyceridu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Sekundárne kardiovaskulárne ochorenie a prevencia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Vysoký krvný tlak</a:t>
            </a:r>
          </a:p>
          <a:p>
            <a:pPr>
              <a:buNone/>
            </a:pPr>
            <a:r>
              <a:rPr lang="sk-SK" dirty="0" err="1" smtClean="0">
                <a:solidFill>
                  <a:schemeClr val="bg1"/>
                </a:solidFill>
              </a:rPr>
              <a:t>Ref</a:t>
            </a:r>
            <a:r>
              <a:rPr lang="sk-SK" dirty="0" smtClean="0">
                <a:solidFill>
                  <a:schemeClr val="bg1"/>
                </a:solidFill>
              </a:rPr>
              <a:t>. </a:t>
            </a:r>
            <a:r>
              <a:rPr lang="sk-SK" dirty="0" err="1" smtClean="0">
                <a:solidFill>
                  <a:schemeClr val="bg1"/>
                </a:solidFill>
              </a:rPr>
              <a:t>Americanheart.org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ďalej... Zdravý </a:t>
            </a:r>
            <a:r>
              <a:rPr lang="sk-SK" dirty="0" err="1" smtClean="0">
                <a:solidFill>
                  <a:srgbClr val="FFFF00"/>
                </a:solidFill>
              </a:rPr>
              <a:t>fibrinogén</a:t>
            </a:r>
            <a:r>
              <a:rPr lang="sk-SK" dirty="0" smtClean="0">
                <a:solidFill>
                  <a:srgbClr val="FFFF00"/>
                </a:solidFill>
              </a:rPr>
              <a:t> sérum pomáha pri zabraňovaní zlepení doštičiek a znižuje hustotu krvi.</a:t>
            </a:r>
          </a:p>
          <a:p>
            <a:pPr>
              <a:buFontTx/>
              <a:buChar char="-"/>
            </a:pPr>
            <a:r>
              <a:rPr lang="sk-SK" dirty="0" err="1" smtClean="0">
                <a:solidFill>
                  <a:schemeClr val="bg1"/>
                </a:solidFill>
              </a:rPr>
              <a:t>Ref</a:t>
            </a:r>
            <a:r>
              <a:rPr lang="sk-SK" dirty="0" smtClean="0">
                <a:solidFill>
                  <a:schemeClr val="bg1"/>
                </a:solidFill>
              </a:rPr>
              <a:t>. </a:t>
            </a:r>
            <a:r>
              <a:rPr lang="sk-SK" dirty="0" err="1" smtClean="0">
                <a:solidFill>
                  <a:schemeClr val="bg1"/>
                </a:solidFill>
              </a:rPr>
              <a:t>medlineplus</a:t>
            </a:r>
            <a:r>
              <a:rPr lang="sk-SK" dirty="0" smtClean="0">
                <a:solidFill>
                  <a:schemeClr val="bg1"/>
                </a:solidFill>
              </a:rPr>
              <a:t>/omega 3s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Mozog a mentálne zdravie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Omega3 mastné kyseliny pomáhajú pri zostavení nervového systému a podporujú mozgovú činnosť.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Štúdie publikované medzi rokmi 2006-2009 nám hovoria, že omega3 môže znížiť riziko depresie a samovraždy.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Podľa štúdie z roku 2009 v časopise </a:t>
            </a:r>
            <a:r>
              <a:rPr lang="sk-SK" dirty="0" err="1" smtClean="0">
                <a:solidFill>
                  <a:schemeClr val="bg1"/>
                </a:solidFill>
              </a:rPr>
              <a:t>Journal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Clinical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Psychiatry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rgbClr val="FFFF00"/>
                </a:solidFill>
              </a:rPr>
              <a:t>Omega3 EPA môže byť úspešná pri </a:t>
            </a:r>
            <a:r>
              <a:rPr lang="sk-SK" dirty="0" err="1" smtClean="0">
                <a:solidFill>
                  <a:srgbClr val="FFFF00"/>
                </a:solidFill>
              </a:rPr>
              <a:t>monoterapeutickej</a:t>
            </a:r>
            <a:r>
              <a:rPr lang="sk-SK" dirty="0" smtClean="0">
                <a:solidFill>
                  <a:srgbClr val="FFFF00"/>
                </a:solidFill>
              </a:rPr>
              <a:t> liečbe depresívnych ochorení.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Podľa výskumov v anglických väzeniach, v kruhu tých odsúdených, ktorí dostali vyššiu dávku Omega3, </a:t>
            </a:r>
            <a:r>
              <a:rPr lang="sk-SK" dirty="0" smtClean="0">
                <a:solidFill>
                  <a:srgbClr val="FFFF00"/>
                </a:solidFill>
              </a:rPr>
              <a:t>násilných činov bolo menej</a:t>
            </a:r>
            <a:r>
              <a:rPr lang="sk-SK" dirty="0" smtClean="0"/>
              <a:t>. </a:t>
            </a:r>
            <a:r>
              <a:rPr lang="sk-SK" dirty="0" smtClean="0">
                <a:solidFill>
                  <a:schemeClr val="bg1"/>
                </a:solidFill>
              </a:rPr>
              <a:t>Podľa fínskej štúdie, množstvo Omega3 mastných kyselín bolo nižšie u násilníckych páchateľov.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Pri jednom 8 týždňovom pokuse EPA a </a:t>
            </a:r>
            <a:r>
              <a:rPr lang="sk-SK" dirty="0" err="1" smtClean="0">
                <a:solidFill>
                  <a:schemeClr val="bg1"/>
                </a:solidFill>
              </a:rPr>
              <a:t>fluxotein</a:t>
            </a:r>
            <a:r>
              <a:rPr lang="sk-SK" dirty="0" smtClean="0">
                <a:solidFill>
                  <a:schemeClr val="bg1"/>
                </a:solidFill>
              </a:rPr>
              <a:t> (SSRI) </a:t>
            </a:r>
            <a:r>
              <a:rPr lang="sk-SK" dirty="0" smtClean="0">
                <a:solidFill>
                  <a:srgbClr val="FFFF00"/>
                </a:solidFill>
              </a:rPr>
              <a:t>mali tie isté terapeutické účinky pri ťažkej depresívnej poruche.</a:t>
            </a:r>
          </a:p>
          <a:p>
            <a:pPr>
              <a:buNone/>
            </a:pPr>
            <a:r>
              <a:rPr lang="sk-SK" dirty="0" err="1" smtClean="0">
                <a:solidFill>
                  <a:schemeClr val="bg1"/>
                </a:solidFill>
              </a:rPr>
              <a:t>Ref</a:t>
            </a:r>
            <a:r>
              <a:rPr lang="sk-SK" dirty="0" smtClean="0">
                <a:solidFill>
                  <a:schemeClr val="bg1"/>
                </a:solidFill>
              </a:rPr>
              <a:t>: </a:t>
            </a:r>
            <a:r>
              <a:rPr lang="sk-SK" dirty="0" err="1" smtClean="0">
                <a:solidFill>
                  <a:schemeClr val="bg1"/>
                </a:solidFill>
              </a:rPr>
              <a:t>Aust</a:t>
            </a:r>
            <a:r>
              <a:rPr lang="sk-SK" dirty="0" smtClean="0">
                <a:solidFill>
                  <a:schemeClr val="bg1"/>
                </a:solidFill>
              </a:rPr>
              <a:t>. NZJ </a:t>
            </a:r>
            <a:r>
              <a:rPr lang="sk-SK" dirty="0" err="1" smtClean="0">
                <a:solidFill>
                  <a:schemeClr val="bg1"/>
                </a:solidFill>
              </a:rPr>
              <a:t>Psychiatry</a:t>
            </a:r>
            <a:r>
              <a:rPr lang="sk-SK" dirty="0" smtClean="0">
                <a:solidFill>
                  <a:schemeClr val="bg1"/>
                </a:solidFill>
              </a:rPr>
              <a:t> 2008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FF00"/>
                </a:solidFill>
              </a:rPr>
              <a:t>Alzheimerova</a:t>
            </a:r>
            <a:r>
              <a:rPr lang="sk-SK" dirty="0" smtClean="0">
                <a:solidFill>
                  <a:srgbClr val="FFFF00"/>
                </a:solidFill>
              </a:rPr>
              <a:t> choroba a Omega3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071678"/>
            <a:ext cx="15049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28596" y="1571612"/>
            <a:ext cx="6500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Výskumy ukázali, že DHA </a:t>
            </a:r>
            <a:r>
              <a:rPr lang="sk-SK" dirty="0" smtClean="0">
                <a:solidFill>
                  <a:srgbClr val="FFFF00"/>
                </a:solidFill>
              </a:rPr>
              <a:t>zabraňuje úbytku kognitívnych funkcií</a:t>
            </a:r>
            <a:r>
              <a:rPr lang="sk-SK" dirty="0" smtClean="0">
                <a:solidFill>
                  <a:schemeClr val="bg1"/>
                </a:solidFill>
              </a:rPr>
              <a:t> v mozgu. Výskum univerzity v Los </a:t>
            </a:r>
            <a:r>
              <a:rPr lang="sk-SK" dirty="0" err="1" smtClean="0">
                <a:solidFill>
                  <a:schemeClr val="bg1"/>
                </a:solidFill>
              </a:rPr>
              <a:t>Angeles</a:t>
            </a:r>
            <a:r>
              <a:rPr lang="sk-SK" dirty="0" smtClean="0">
                <a:solidFill>
                  <a:schemeClr val="bg1"/>
                </a:solidFill>
              </a:rPr>
              <a:t> potvrdil, že </a:t>
            </a:r>
            <a:r>
              <a:rPr lang="sk-SK" dirty="0" smtClean="0">
                <a:solidFill>
                  <a:srgbClr val="FFFF00"/>
                </a:solidFill>
              </a:rPr>
              <a:t>Omega má priaznivé účinky na </a:t>
            </a:r>
            <a:r>
              <a:rPr lang="sk-SK" dirty="0" err="1" smtClean="0">
                <a:solidFill>
                  <a:srgbClr val="FFFF00"/>
                </a:solidFill>
              </a:rPr>
              <a:t>Alzheimerovú</a:t>
            </a:r>
            <a:r>
              <a:rPr lang="sk-SK" dirty="0" smtClean="0">
                <a:solidFill>
                  <a:srgbClr val="FFFF00"/>
                </a:solidFill>
              </a:rPr>
              <a:t> chorobu.</a:t>
            </a:r>
          </a:p>
          <a:p>
            <a:pPr>
              <a:buFont typeface="Arial" pitchFamily="34" charset="0"/>
              <a:buChar char="•"/>
            </a:pPr>
            <a:endParaRPr lang="sk-SK" dirty="0">
              <a:solidFill>
                <a:srgbClr val="FFFF00"/>
              </a:solidFill>
            </a:endParaRPr>
          </a:p>
          <a:p>
            <a:endParaRPr lang="sk-SK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rgbClr val="FFFF00"/>
                </a:solidFill>
              </a:rPr>
              <a:t>Asociácia </a:t>
            </a:r>
            <a:r>
              <a:rPr lang="sk-SK" dirty="0" err="1" smtClean="0">
                <a:solidFill>
                  <a:srgbClr val="FFFF00"/>
                </a:solidFill>
              </a:rPr>
              <a:t>Alzheimer</a:t>
            </a:r>
            <a:r>
              <a:rPr lang="sk-SK" dirty="0" smtClean="0">
                <a:solidFill>
                  <a:srgbClr val="FFFF00"/>
                </a:solidFill>
              </a:rPr>
              <a:t> (</a:t>
            </a:r>
            <a:r>
              <a:rPr lang="sk-SK" dirty="0" err="1" smtClean="0">
                <a:solidFill>
                  <a:srgbClr val="FFFF00"/>
                </a:solidFill>
              </a:rPr>
              <a:t>Alzheimer´s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err="1" smtClean="0">
                <a:solidFill>
                  <a:srgbClr val="FFFF00"/>
                </a:solidFill>
              </a:rPr>
              <a:t>Association</a:t>
            </a:r>
            <a:r>
              <a:rPr lang="sk-SK" dirty="0" smtClean="0">
                <a:solidFill>
                  <a:srgbClr val="FFFF00"/>
                </a:solidFill>
              </a:rPr>
              <a:t>) odporúča Omega3.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DHA nachádzajúci sa v Omega3 zvyšuje </a:t>
            </a:r>
            <a:r>
              <a:rPr lang="sk-SK" dirty="0" err="1" smtClean="0">
                <a:solidFill>
                  <a:schemeClr val="bg1"/>
                </a:solidFill>
              </a:rPr>
              <a:t>vúrobu</a:t>
            </a:r>
            <a:r>
              <a:rPr lang="sk-SK" dirty="0" smtClean="0">
                <a:solidFill>
                  <a:schemeClr val="bg1"/>
                </a:solidFill>
              </a:rPr>
              <a:t> LRII. To je ten </a:t>
            </a:r>
            <a:r>
              <a:rPr lang="sk-SK" dirty="0" err="1" smtClean="0">
                <a:solidFill>
                  <a:schemeClr val="bg1"/>
                </a:solidFill>
              </a:rPr>
              <a:t>protein</a:t>
            </a:r>
            <a:r>
              <a:rPr lang="sk-SK" dirty="0" smtClean="0">
                <a:solidFill>
                  <a:schemeClr val="bg1"/>
                </a:solidFill>
              </a:rPr>
              <a:t>, ktorý </a:t>
            </a:r>
            <a:r>
              <a:rPr lang="sk-SK" dirty="0" smtClean="0">
                <a:solidFill>
                  <a:srgbClr val="FFFF00"/>
                </a:solidFill>
              </a:rPr>
              <a:t>zničí </a:t>
            </a:r>
            <a:r>
              <a:rPr lang="sk-SK" dirty="0" err="1" smtClean="0">
                <a:solidFill>
                  <a:srgbClr val="FFFF00"/>
                </a:solidFill>
              </a:rPr>
              <a:t>protein</a:t>
            </a:r>
            <a:r>
              <a:rPr lang="sk-SK" dirty="0">
                <a:solidFill>
                  <a:srgbClr val="FFFF00"/>
                </a:solidFill>
              </a:rPr>
              <a:t> </a:t>
            </a:r>
            <a:r>
              <a:rPr lang="sk-SK" dirty="0" smtClean="0">
                <a:solidFill>
                  <a:srgbClr val="FFFF00"/>
                </a:solidFill>
              </a:rPr>
              <a:t>zodpovedajúci za vznik plakiet pri </a:t>
            </a:r>
            <a:r>
              <a:rPr lang="sk-SK" dirty="0" err="1" smtClean="0">
                <a:solidFill>
                  <a:srgbClr val="FFFF00"/>
                </a:solidFill>
              </a:rPr>
              <a:t>alzheimere</a:t>
            </a:r>
            <a:r>
              <a:rPr lang="sk-SK" dirty="0" smtClean="0">
                <a:solidFill>
                  <a:srgbClr val="FFFF00"/>
                </a:solidFill>
              </a:rPr>
              <a:t>. 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Bolesť, </a:t>
            </a:r>
            <a:r>
              <a:rPr lang="sk-SK" dirty="0" err="1" smtClean="0">
                <a:solidFill>
                  <a:srgbClr val="FFFF00"/>
                </a:solidFill>
              </a:rPr>
              <a:t>Arthritída</a:t>
            </a:r>
            <a:r>
              <a:rPr lang="sk-SK" dirty="0" smtClean="0">
                <a:solidFill>
                  <a:srgbClr val="FFFF00"/>
                </a:solidFill>
              </a:rPr>
              <a:t> a Omega3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Pri užívaní </a:t>
            </a:r>
            <a:r>
              <a:rPr lang="sk-SK" dirty="0" smtClean="0">
                <a:solidFill>
                  <a:srgbClr val="FFFF00"/>
                </a:solidFill>
              </a:rPr>
              <a:t>výživových doplnkov z rybích olejov, </a:t>
            </a:r>
            <a:r>
              <a:rPr lang="sk-SK" dirty="0" smtClean="0">
                <a:solidFill>
                  <a:schemeClr val="bg1"/>
                </a:solidFill>
              </a:rPr>
              <a:t>ľudia trpiacich zápalovými bolesťami (napr. </a:t>
            </a:r>
            <a:r>
              <a:rPr lang="sk-SK" dirty="0" err="1" smtClean="0">
                <a:solidFill>
                  <a:schemeClr val="bg1"/>
                </a:solidFill>
              </a:rPr>
              <a:t>reumatoidná</a:t>
            </a:r>
            <a:r>
              <a:rPr lang="sk-SK" dirty="0" smtClean="0">
                <a:solidFill>
                  <a:schemeClr val="bg1"/>
                </a:solidFill>
              </a:rPr>
              <a:t> artritída) </a:t>
            </a:r>
            <a:r>
              <a:rPr lang="sk-SK" dirty="0" smtClean="0">
                <a:solidFill>
                  <a:srgbClr val="FFFF00"/>
                </a:solidFill>
              </a:rPr>
              <a:t>môžu znížiť dávkovanie liekov na zápal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» BR J </a:t>
            </a:r>
            <a:r>
              <a:rPr lang="sk-SK" dirty="0" err="1" smtClean="0">
                <a:solidFill>
                  <a:schemeClr val="bg1"/>
                </a:solidFill>
              </a:rPr>
              <a:t>Rheumatol</a:t>
            </a:r>
            <a:r>
              <a:rPr lang="sk-SK" dirty="0" smtClean="0">
                <a:solidFill>
                  <a:schemeClr val="bg1"/>
                </a:solidFill>
              </a:rPr>
              <a:t>. 1993 Nov; 32(11): 982-9</a:t>
            </a: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Albany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Medical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College</a:t>
            </a:r>
            <a:r>
              <a:rPr lang="sk-SK" dirty="0" smtClean="0">
                <a:solidFill>
                  <a:schemeClr val="bg1"/>
                </a:solidFill>
              </a:rPr>
              <a:t> viedol jeden výskum, ktorý potvrdil, že </a:t>
            </a:r>
            <a:r>
              <a:rPr lang="sk-SK" dirty="0" smtClean="0">
                <a:solidFill>
                  <a:srgbClr val="FFFF00"/>
                </a:solidFill>
              </a:rPr>
              <a:t>Omega3 </a:t>
            </a:r>
            <a:r>
              <a:rPr lang="sk-SK" dirty="0" smtClean="0">
                <a:solidFill>
                  <a:schemeClr val="bg1"/>
                </a:solidFill>
              </a:rPr>
              <a:t>sa môže používať </a:t>
            </a:r>
            <a:r>
              <a:rPr lang="sk-SK" dirty="0" smtClean="0">
                <a:solidFill>
                  <a:srgbClr val="FFFF00"/>
                </a:solidFill>
              </a:rPr>
              <a:t>na stlmenie bolesti </a:t>
            </a:r>
            <a:r>
              <a:rPr lang="sk-SK" dirty="0" smtClean="0">
                <a:solidFill>
                  <a:schemeClr val="bg1"/>
                </a:solidFill>
              </a:rPr>
              <a:t>namiesto liekov pri </a:t>
            </a:r>
            <a:r>
              <a:rPr lang="sk-SK" dirty="0" err="1" smtClean="0">
                <a:solidFill>
                  <a:schemeClr val="bg1"/>
                </a:solidFill>
              </a:rPr>
              <a:t>reumatoidnej</a:t>
            </a:r>
            <a:r>
              <a:rPr lang="sk-SK" dirty="0" smtClean="0">
                <a:solidFill>
                  <a:schemeClr val="bg1"/>
                </a:solidFill>
              </a:rPr>
              <a:t> artritíde.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To je preto dôležité, lebo kvôli liekom NNAID, ako je napr. aspirín sa do nemocnice dostane ročne 107,000 ľudí a viac ako 16,500 ročne zomrie.</a:t>
            </a: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AM J Med. 1998 </a:t>
            </a:r>
            <a:r>
              <a:rPr lang="sk-SK" dirty="0" err="1" smtClean="0">
                <a:solidFill>
                  <a:schemeClr val="bg1"/>
                </a:solidFill>
              </a:rPr>
              <a:t>Jul</a:t>
            </a:r>
            <a:r>
              <a:rPr lang="sk-SK" dirty="0" smtClean="0">
                <a:solidFill>
                  <a:schemeClr val="bg1"/>
                </a:solidFill>
              </a:rPr>
              <a:t> 27; 105 (1B): 31S-38S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ADHD a Omega3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U detí s poruchou pozornosti s </a:t>
            </a:r>
            <a:r>
              <a:rPr lang="sk-SK" dirty="0" err="1" smtClean="0">
                <a:solidFill>
                  <a:schemeClr val="bg1"/>
                </a:solidFill>
              </a:rPr>
              <a:t>hyperaktivitou</a:t>
            </a:r>
            <a:r>
              <a:rPr lang="sk-SK" dirty="0" smtClean="0">
                <a:solidFill>
                  <a:schemeClr val="bg1"/>
                </a:solidFill>
              </a:rPr>
              <a:t> (ADHD) je možné, že hladina esenciálnych mastných kyselín, </a:t>
            </a:r>
            <a:r>
              <a:rPr lang="sk-SK" dirty="0" smtClean="0">
                <a:solidFill>
                  <a:srgbClr val="FFFF00"/>
                </a:solidFill>
              </a:rPr>
              <a:t>EPA a DHA </a:t>
            </a:r>
            <a:r>
              <a:rPr lang="sk-SK" dirty="0" smtClean="0">
                <a:solidFill>
                  <a:schemeClr val="bg1"/>
                </a:solidFill>
              </a:rPr>
              <a:t>je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FF00"/>
                </a:solidFill>
              </a:rPr>
              <a:t>nižšia.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Keď deti s ADHD dostávali </a:t>
            </a:r>
            <a:r>
              <a:rPr lang="sk-SK" dirty="0" smtClean="0">
                <a:solidFill>
                  <a:srgbClr val="FFFF00"/>
                </a:solidFill>
              </a:rPr>
              <a:t>Omega3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počas 15 týždňov ich stav sa </a:t>
            </a:r>
            <a:r>
              <a:rPr lang="sk-SK" dirty="0" smtClean="0">
                <a:solidFill>
                  <a:srgbClr val="FFFF00"/>
                </a:solidFill>
              </a:rPr>
              <a:t>výrazne zlepšil.</a:t>
            </a:r>
          </a:p>
          <a:p>
            <a:endParaRPr lang="sk-SK" dirty="0"/>
          </a:p>
          <a:p>
            <a:pPr>
              <a:buNone/>
            </a:pPr>
            <a:r>
              <a:rPr lang="sk-SK" dirty="0" smtClean="0"/>
              <a:t>»</a:t>
            </a:r>
            <a:r>
              <a:rPr lang="sk-SK" dirty="0" err="1" smtClean="0">
                <a:solidFill>
                  <a:schemeClr val="bg1"/>
                </a:solidFill>
              </a:rPr>
              <a:t>University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South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Australia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Omega3 a chudnutie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3505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1857364"/>
            <a:ext cx="5143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Omega3 zlepšuje výdrž pri pohybe a pomáha pri chudnutí. Jedna štúdia ukázala</a:t>
            </a:r>
            <a:r>
              <a:rPr lang="sk-SK" sz="3200" dirty="0" smtClean="0"/>
              <a:t> </a:t>
            </a:r>
            <a:r>
              <a:rPr lang="sk-SK" sz="3200" dirty="0" smtClean="0">
                <a:solidFill>
                  <a:srgbClr val="FFFF00"/>
                </a:solidFill>
              </a:rPr>
              <a:t>zvýšenie svalovej hmoty LBM (</a:t>
            </a:r>
            <a:r>
              <a:rPr lang="sk-SK" sz="3200" dirty="0" err="1" smtClean="0">
                <a:solidFill>
                  <a:srgbClr val="FFFF00"/>
                </a:solidFill>
              </a:rPr>
              <a:t>lean</a:t>
            </a:r>
            <a:r>
              <a:rPr lang="sk-SK" sz="3200" dirty="0" smtClean="0">
                <a:solidFill>
                  <a:srgbClr val="FFFF00"/>
                </a:solidFill>
              </a:rPr>
              <a:t> body </a:t>
            </a:r>
            <a:r>
              <a:rPr lang="sk-SK" sz="3200" dirty="0" err="1" smtClean="0">
                <a:solidFill>
                  <a:srgbClr val="FFFF00"/>
                </a:solidFill>
              </a:rPr>
              <a:t>mass</a:t>
            </a:r>
            <a:r>
              <a:rPr lang="sk-SK" sz="3200" dirty="0" smtClean="0">
                <a:solidFill>
                  <a:srgbClr val="FFFF00"/>
                </a:solidFill>
              </a:rPr>
              <a:t>) a zníženie telesného tuku BF (body </a:t>
            </a:r>
            <a:r>
              <a:rPr lang="sk-SK" sz="3200" dirty="0" err="1" smtClean="0">
                <a:solidFill>
                  <a:srgbClr val="FFFF00"/>
                </a:solidFill>
              </a:rPr>
              <a:t>fat</a:t>
            </a:r>
            <a:r>
              <a:rPr lang="sk-SK" sz="3200" dirty="0" smtClean="0">
                <a:solidFill>
                  <a:srgbClr val="FFFF00"/>
                </a:solidFill>
              </a:rPr>
              <a:t>)</a:t>
            </a:r>
            <a:r>
              <a:rPr lang="sk-SK" sz="3200" dirty="0" smtClean="0"/>
              <a:t> </a:t>
            </a:r>
            <a:r>
              <a:rPr lang="sk-SK" sz="3200" dirty="0" smtClean="0">
                <a:solidFill>
                  <a:schemeClr val="bg1"/>
                </a:solidFill>
              </a:rPr>
              <a:t>v kombinácii </a:t>
            </a:r>
            <a:r>
              <a:rPr lang="sk-SK" sz="3200" dirty="0" smtClean="0">
                <a:solidFill>
                  <a:srgbClr val="FFFF00"/>
                </a:solidFill>
              </a:rPr>
              <a:t>Omega3</a:t>
            </a:r>
            <a:r>
              <a:rPr lang="sk-SK" sz="3200" dirty="0" smtClean="0"/>
              <a:t> </a:t>
            </a:r>
            <a:r>
              <a:rPr lang="sk-SK" sz="3200" dirty="0" smtClean="0">
                <a:solidFill>
                  <a:schemeClr val="bg1"/>
                </a:solidFill>
              </a:rPr>
              <a:t>s pohybom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Čo je to oxid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r>
              <a:rPr lang="sk-SK" dirty="0" smtClean="0">
                <a:solidFill>
                  <a:srgbClr val="FFFF00"/>
                </a:solidFill>
              </a:rPr>
              <a:t>?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Necháva otvorené cievy, s tým zabezpečuje tok krvi do celého tela; v cievach zároveň uvoľňuje bunky hladkého svalu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Objavili v roku 1988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 roku </a:t>
            </a:r>
            <a:r>
              <a:rPr lang="sk-SK" dirty="0" smtClean="0">
                <a:solidFill>
                  <a:srgbClr val="FFFF00"/>
                </a:solidFill>
              </a:rPr>
              <a:t>1988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traja bádatelia dostali </a:t>
            </a:r>
            <a:r>
              <a:rPr lang="sk-SK" dirty="0" smtClean="0">
                <a:solidFill>
                  <a:srgbClr val="FFFF00"/>
                </a:solidFill>
              </a:rPr>
              <a:t>Nobelovu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FF00"/>
                </a:solidFill>
              </a:rPr>
              <a:t>cenu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za vysvetlenie jeho dôležitosti v krvnom obehu a krvnom tlaku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Srdce, obličky, pečeň, žalúdok, mozog a ďalšie orgány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Omega3 a koža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32194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714744" y="1571612"/>
            <a:ext cx="50006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Omega3 pomáha zachovávať vlhkosť v koži a tiež pomáha prežitiu </a:t>
            </a:r>
            <a:r>
              <a:rPr lang="sk-SK" sz="2400" dirty="0" smtClean="0">
                <a:solidFill>
                  <a:srgbClr val="FFFF00"/>
                </a:solidFill>
              </a:rPr>
              <a:t>kolagénu</a:t>
            </a:r>
            <a:r>
              <a:rPr lang="sk-SK" sz="2400" dirty="0" smtClean="0">
                <a:solidFill>
                  <a:schemeClr val="bg1"/>
                </a:solidFill>
              </a:rPr>
              <a:t>, a tak znižuje tvorbu vrások a zničenie kože.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solidFill>
                  <a:srgbClr val="FFFF00"/>
                </a:solidFill>
              </a:rPr>
              <a:t>EPA </a:t>
            </a:r>
            <a:r>
              <a:rPr lang="sk-SK" sz="2400" dirty="0" smtClean="0">
                <a:solidFill>
                  <a:schemeClr val="bg1"/>
                </a:solidFill>
              </a:rPr>
              <a:t>chráni pred </a:t>
            </a:r>
            <a:r>
              <a:rPr lang="sk-SK" sz="2400" dirty="0" smtClean="0">
                <a:solidFill>
                  <a:srgbClr val="FFFF00"/>
                </a:solidFill>
              </a:rPr>
              <a:t>poškodením kože prostredníctvom UV žiarenia.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Omega3 má priaznivé účinky na svrab</a:t>
            </a:r>
            <a:endParaRPr lang="sk-SK" sz="2400" dirty="0">
              <a:solidFill>
                <a:schemeClr val="bg1"/>
              </a:solidFill>
            </a:endParaRP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Ref</a:t>
            </a:r>
            <a:r>
              <a:rPr lang="sk-SK" dirty="0" smtClean="0">
                <a:solidFill>
                  <a:schemeClr val="bg1"/>
                </a:solidFill>
              </a:rPr>
              <a:t>: </a:t>
            </a:r>
            <a:r>
              <a:rPr lang="sk-SK" dirty="0" err="1" smtClean="0">
                <a:solidFill>
                  <a:schemeClr val="bg1"/>
                </a:solidFill>
              </a:rPr>
              <a:t>British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Journal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Dermatology</a:t>
            </a:r>
            <a:r>
              <a:rPr lang="sk-SK" dirty="0" smtClean="0">
                <a:solidFill>
                  <a:schemeClr val="bg1"/>
                </a:solidFill>
              </a:rPr>
              <a:t> 153 (4) 704-14.2005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J AM ACAD </a:t>
            </a:r>
            <a:r>
              <a:rPr lang="sk-SK" dirty="0" err="1" smtClean="0">
                <a:solidFill>
                  <a:schemeClr val="bg1"/>
                </a:solidFill>
              </a:rPr>
              <a:t>Dermatology</a:t>
            </a:r>
            <a:r>
              <a:rPr lang="sk-SK" dirty="0" smtClean="0">
                <a:solidFill>
                  <a:schemeClr val="bg1"/>
                </a:solidFill>
              </a:rPr>
              <a:t> 1988 19(6) 1073-80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Omega3 a ženské zdravie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1813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786182" y="1857364"/>
            <a:ext cx="4714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bg1"/>
                </a:solidFill>
              </a:rPr>
              <a:t>Štúdia, ktorá skúmala 35 000 žien v strednom veku, publikovaná v </a:t>
            </a:r>
            <a:r>
              <a:rPr lang="sk-SK" sz="2800" dirty="0" err="1" smtClean="0">
                <a:solidFill>
                  <a:schemeClr val="bg1"/>
                </a:solidFill>
              </a:rPr>
              <a:t>Journal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of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Cancer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Epidemiology</a:t>
            </a:r>
            <a:r>
              <a:rPr lang="sk-SK" sz="2800" dirty="0" smtClean="0">
                <a:solidFill>
                  <a:schemeClr val="bg1"/>
                </a:solidFill>
              </a:rPr>
              <a:t>, ukázala, že u žien, ktoré užívali výživový doplnok z rybieho oleja </a:t>
            </a:r>
            <a:r>
              <a:rPr lang="sk-SK" sz="2800" dirty="0" smtClean="0">
                <a:solidFill>
                  <a:srgbClr val="FFFF00"/>
                </a:solidFill>
              </a:rPr>
              <a:t>sa riziko rakoviny prsníka znížilo o 32%.</a:t>
            </a:r>
            <a:endParaRPr lang="sk-SK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Omega3 a mužské zdravie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16573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571736" y="1714488"/>
            <a:ext cx="61436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bg1"/>
                </a:solidFill>
              </a:rPr>
              <a:t>Viacero štúdií ukázali, že </a:t>
            </a:r>
            <a:r>
              <a:rPr lang="sk-SK" sz="2800" dirty="0" smtClean="0">
                <a:solidFill>
                  <a:srgbClr val="FFFF00"/>
                </a:solidFill>
              </a:rPr>
              <a:t>Omega3 mastné kyseliny majú protirakovinový účinok v prípade rakoviny prostaty</a:t>
            </a:r>
            <a:r>
              <a:rPr lang="sk-SK" sz="2800" dirty="0" smtClean="0">
                <a:solidFill>
                  <a:schemeClr val="bg1"/>
                </a:solidFill>
              </a:rPr>
              <a:t>. Štúdia ukázali, že nárast nádoru je spomalená a znížená patologická tkaninová zmena.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Ref</a:t>
            </a:r>
            <a:r>
              <a:rPr lang="sk-SK" dirty="0" smtClean="0">
                <a:solidFill>
                  <a:schemeClr val="bg1"/>
                </a:solidFill>
              </a:rPr>
              <a:t>: </a:t>
            </a:r>
            <a:r>
              <a:rPr lang="sk-SK" dirty="0" err="1" smtClean="0">
                <a:solidFill>
                  <a:schemeClr val="bg1"/>
                </a:solidFill>
              </a:rPr>
              <a:t>Cancer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Epidemiology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sk-SK" dirty="0" err="1" smtClean="0">
                <a:solidFill>
                  <a:schemeClr val="bg1"/>
                </a:solidFill>
              </a:rPr>
              <a:t>bio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markers</a:t>
            </a:r>
            <a:r>
              <a:rPr lang="sk-SK" dirty="0" smtClean="0">
                <a:solidFill>
                  <a:schemeClr val="bg1"/>
                </a:solidFill>
              </a:rPr>
              <a:t>, and </a:t>
            </a:r>
            <a:r>
              <a:rPr lang="sk-SK" dirty="0" err="1" smtClean="0">
                <a:solidFill>
                  <a:schemeClr val="bg1"/>
                </a:solidFill>
              </a:rPr>
              <a:t>prevention</a:t>
            </a:r>
            <a:r>
              <a:rPr lang="sk-SK" dirty="0" smtClean="0">
                <a:solidFill>
                  <a:schemeClr val="bg1"/>
                </a:solidFill>
              </a:rPr>
              <a:t> – </a:t>
            </a:r>
            <a:r>
              <a:rPr lang="sk-SK" dirty="0" err="1" smtClean="0">
                <a:solidFill>
                  <a:schemeClr val="bg1"/>
                </a:solidFill>
              </a:rPr>
              <a:t>Publication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American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Cancer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Research</a:t>
            </a:r>
            <a:r>
              <a:rPr lang="sk-SK" dirty="0" smtClean="0">
                <a:solidFill>
                  <a:schemeClr val="bg1"/>
                </a:solidFill>
              </a:rPr>
              <a:t> – www.ncbi.nlm.nih.gov/pubmed/12540506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FFFF00"/>
                </a:solidFill>
              </a:rPr>
              <a:t>Sunset</a:t>
            </a:r>
            <a:r>
              <a:rPr lang="sk-SK" dirty="0" smtClean="0">
                <a:solidFill>
                  <a:srgbClr val="FFFF00"/>
                </a:solidFill>
              </a:rPr>
              <a:t/>
            </a:r>
            <a:br>
              <a:rPr lang="sk-SK" dirty="0" smtClean="0">
                <a:solidFill>
                  <a:srgbClr val="FFFF00"/>
                </a:solidFill>
              </a:rPr>
            </a:br>
            <a:r>
              <a:rPr lang="sk-SK" dirty="0" err="1" smtClean="0">
                <a:solidFill>
                  <a:srgbClr val="FFFF00"/>
                </a:solidFill>
              </a:rPr>
              <a:t>Tokotrienoly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 algn="ctr">
              <a:buNone/>
            </a:pPr>
            <a:r>
              <a:rPr lang="sk-SK" dirty="0" err="1" smtClean="0">
                <a:solidFill>
                  <a:schemeClr val="bg1"/>
                </a:solidFill>
              </a:rPr>
              <a:t>Tokotrienoly</a:t>
            </a:r>
            <a:r>
              <a:rPr lang="sk-SK" dirty="0" smtClean="0">
                <a:solidFill>
                  <a:schemeClr val="bg1"/>
                </a:solidFill>
              </a:rPr>
              <a:t> sú druhmi vitamínov E.</a:t>
            </a:r>
          </a:p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Štandardný vitamín E je </a:t>
            </a:r>
            <a:r>
              <a:rPr lang="sk-SK" dirty="0" err="1" smtClean="0">
                <a:solidFill>
                  <a:schemeClr val="bg1"/>
                </a:solidFill>
              </a:rPr>
              <a:t>tokoferol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FFFF00"/>
                </a:solidFill>
              </a:rPr>
              <a:t>Tokoferoly</a:t>
            </a:r>
            <a:r>
              <a:rPr lang="sk-SK" dirty="0" smtClean="0">
                <a:solidFill>
                  <a:srgbClr val="FFFF00"/>
                </a:solidFill>
              </a:rPr>
              <a:t> (T) a </a:t>
            </a:r>
            <a:r>
              <a:rPr lang="sk-SK" dirty="0" err="1" smtClean="0">
                <a:solidFill>
                  <a:srgbClr val="FFFF00"/>
                </a:solidFill>
              </a:rPr>
              <a:t>tokotrienoly</a:t>
            </a:r>
            <a:r>
              <a:rPr lang="sk-SK" dirty="0" smtClean="0">
                <a:solidFill>
                  <a:srgbClr val="FFFF00"/>
                </a:solidFill>
              </a:rPr>
              <a:t> (T3) vykazujú </a:t>
            </a:r>
            <a:r>
              <a:rPr lang="sk-SK" dirty="0" err="1" smtClean="0">
                <a:solidFill>
                  <a:srgbClr val="FFFF00"/>
                </a:solidFill>
              </a:rPr>
              <a:t>antioxidantové</a:t>
            </a:r>
            <a:r>
              <a:rPr lang="sk-SK" dirty="0" smtClean="0">
                <a:solidFill>
                  <a:srgbClr val="FFFF00"/>
                </a:solidFill>
              </a:rPr>
              <a:t> aktivity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14488"/>
            <a:ext cx="40777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28596" y="2071678"/>
            <a:ext cx="4000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>
                <a:solidFill>
                  <a:srgbClr val="FFFF00"/>
                </a:solidFill>
              </a:rPr>
              <a:t>Delta T3 a </a:t>
            </a:r>
            <a:r>
              <a:rPr lang="sk-SK" sz="2400" dirty="0" err="1" smtClean="0">
                <a:solidFill>
                  <a:srgbClr val="FFFF00"/>
                </a:solidFill>
              </a:rPr>
              <a:t>Gamma</a:t>
            </a:r>
            <a:r>
              <a:rPr lang="sk-SK" sz="2400" dirty="0" smtClean="0">
                <a:solidFill>
                  <a:srgbClr val="FFFF00"/>
                </a:solidFill>
              </a:rPr>
              <a:t> T3 </a:t>
            </a:r>
            <a:r>
              <a:rPr lang="sk-SK" sz="2400" dirty="0" smtClean="0">
                <a:solidFill>
                  <a:schemeClr val="bg1"/>
                </a:solidFill>
              </a:rPr>
              <a:t>majú vysokú hodnotu ORAC (Absorpčná Kapacita Kyslíkových Radikálov)</a:t>
            </a:r>
          </a:p>
          <a:p>
            <a:pPr>
              <a:buFont typeface="Arial" pitchFamily="34" charset="0"/>
              <a:buChar char="•"/>
            </a:pPr>
            <a:endParaRPr lang="sk-SK" sz="2400" dirty="0"/>
          </a:p>
          <a:p>
            <a:pPr>
              <a:buFont typeface="Arial" pitchFamily="34" charset="0"/>
              <a:buChar char="•"/>
            </a:pPr>
            <a:endParaRPr lang="sk-SK" sz="2400" dirty="0" smtClean="0"/>
          </a:p>
          <a:p>
            <a:pPr>
              <a:buFont typeface="Arial" pitchFamily="34" charset="0"/>
              <a:buChar char="•"/>
            </a:pPr>
            <a:endParaRPr lang="sk-SK" sz="2400" dirty="0"/>
          </a:p>
          <a:p>
            <a:pPr>
              <a:buFont typeface="Arial" pitchFamily="34" charset="0"/>
              <a:buChar char="•"/>
            </a:pPr>
            <a:endParaRPr lang="sk-SK" sz="2400" dirty="0" smtClean="0"/>
          </a:p>
          <a:p>
            <a:pPr>
              <a:buFont typeface="Arial" pitchFamily="34" charset="0"/>
              <a:buChar char="•"/>
            </a:pPr>
            <a:endParaRPr lang="sk-SK" sz="2400" dirty="0"/>
          </a:p>
          <a:p>
            <a:r>
              <a:rPr lang="sk-SK" sz="2400" dirty="0" smtClean="0">
                <a:solidFill>
                  <a:schemeClr val="bg1"/>
                </a:solidFill>
              </a:rPr>
              <a:t>Delta T3 a </a:t>
            </a:r>
            <a:r>
              <a:rPr lang="sk-SK" sz="2400" dirty="0" err="1" smtClean="0">
                <a:solidFill>
                  <a:schemeClr val="bg1"/>
                </a:solidFill>
              </a:rPr>
              <a:t>Gamma</a:t>
            </a:r>
            <a:r>
              <a:rPr lang="sk-SK" sz="2400" dirty="0" smtClean="0">
                <a:solidFill>
                  <a:schemeClr val="bg1"/>
                </a:solidFill>
              </a:rPr>
              <a:t> T3 sú silnými </a:t>
            </a:r>
            <a:r>
              <a:rPr lang="sk-SK" sz="2400" dirty="0" err="1" smtClean="0">
                <a:solidFill>
                  <a:schemeClr val="bg1"/>
                </a:solidFill>
              </a:rPr>
              <a:t>antioxidantmi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FFFF00"/>
                </a:solidFill>
              </a:rPr>
              <a:t>Tokotrienoly</a:t>
            </a:r>
            <a:r>
              <a:rPr lang="sk-SK" dirty="0" smtClean="0">
                <a:solidFill>
                  <a:srgbClr val="FFFF00"/>
                </a:solidFill>
              </a:rPr>
              <a:t> (T3), mierna kognitívna porucha (MCI) a </a:t>
            </a:r>
            <a:r>
              <a:rPr lang="sk-SK" dirty="0" err="1" smtClean="0">
                <a:solidFill>
                  <a:srgbClr val="FFFF00"/>
                </a:solidFill>
              </a:rPr>
              <a:t>Alzeimerova</a:t>
            </a:r>
            <a:r>
              <a:rPr lang="sk-SK" dirty="0" smtClean="0">
                <a:solidFill>
                  <a:srgbClr val="FFFF00"/>
                </a:solidFill>
              </a:rPr>
              <a:t> choroba (AD)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Ľudia s nízkou hladinou T3 s najväčšou pravdepodobnosťou trpia s MCI (92%) a AD (94%).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pPr algn="ctr"/>
            <a:r>
              <a:rPr lang="sk-SK" dirty="0" err="1" smtClean="0">
                <a:solidFill>
                  <a:srgbClr val="FFFF00"/>
                </a:solidFill>
              </a:rPr>
              <a:t>Sunset</a:t>
            </a:r>
            <a:r>
              <a:rPr lang="sk-SK" dirty="0" smtClean="0">
                <a:solidFill>
                  <a:srgbClr val="FFFF00"/>
                </a:solidFill>
              </a:rPr>
              <a:t> môže pomáhať proti MCI a AD.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FF00"/>
                </a:solidFill>
              </a:rPr>
              <a:t>Tokotrienol</a:t>
            </a:r>
            <a:r>
              <a:rPr lang="sk-SK" dirty="0" smtClean="0">
                <a:solidFill>
                  <a:srgbClr val="FFFF00"/>
                </a:solidFill>
              </a:rPr>
              <a:t> znižuje </a:t>
            </a:r>
            <a:r>
              <a:rPr lang="sk-SK" dirty="0" err="1" smtClean="0">
                <a:solidFill>
                  <a:srgbClr val="FFFF00"/>
                </a:solidFill>
              </a:rPr>
              <a:t>arteriosklerózu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19362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1428736"/>
            <a:ext cx="4929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V jednej štvorročnej štúdii </a:t>
            </a:r>
            <a:r>
              <a:rPr lang="sk-SK" sz="2800" dirty="0" err="1" smtClean="0">
                <a:solidFill>
                  <a:schemeClr val="bg1"/>
                </a:solidFill>
              </a:rPr>
              <a:t>tokotrienol</a:t>
            </a:r>
            <a:r>
              <a:rPr lang="sk-SK" sz="2800" dirty="0" smtClean="0">
                <a:solidFill>
                  <a:schemeClr val="bg1"/>
                </a:solidFill>
              </a:rPr>
              <a:t> zvrátil </a:t>
            </a:r>
            <a:r>
              <a:rPr lang="sk-SK" sz="2800" dirty="0" err="1" smtClean="0">
                <a:solidFill>
                  <a:schemeClr val="bg1"/>
                </a:solidFill>
              </a:rPr>
              <a:t>zuženie</a:t>
            </a:r>
            <a:r>
              <a:rPr lang="sk-SK" sz="2800" dirty="0" smtClean="0">
                <a:solidFill>
                  <a:schemeClr val="bg1"/>
                </a:solidFill>
              </a:rPr>
              <a:t> spoločnej krčnice.</a:t>
            </a:r>
          </a:p>
          <a:p>
            <a:pPr>
              <a:buFontTx/>
              <a:buChar char="-"/>
            </a:pPr>
            <a:r>
              <a:rPr lang="sk-SK" sz="2800" dirty="0" smtClean="0">
                <a:solidFill>
                  <a:srgbClr val="FFFF00"/>
                </a:solidFill>
              </a:rPr>
              <a:t>S T3</a:t>
            </a:r>
            <a:r>
              <a:rPr lang="sk-SK" sz="2800" dirty="0" smtClean="0">
                <a:solidFill>
                  <a:schemeClr val="bg1"/>
                </a:solidFill>
              </a:rPr>
              <a:t>: u 80% respondentov sa zlepšil ich stav alebo sa vôbec nezhoršil.</a:t>
            </a:r>
          </a:p>
          <a:p>
            <a:pPr>
              <a:buFontTx/>
              <a:buChar char="-"/>
            </a:pPr>
            <a:r>
              <a:rPr lang="sk-SK" sz="2800" dirty="0" smtClean="0">
                <a:solidFill>
                  <a:srgbClr val="FFFF00"/>
                </a:solidFill>
              </a:rPr>
              <a:t>Bez T3</a:t>
            </a:r>
            <a:r>
              <a:rPr lang="sk-SK" sz="2800" dirty="0" smtClean="0">
                <a:solidFill>
                  <a:schemeClr val="bg1"/>
                </a:solidFill>
              </a:rPr>
              <a:t>: u 60% respondentov sa ich stav zhoršil.</a:t>
            </a:r>
          </a:p>
          <a:p>
            <a:pPr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Zmena bola viditeľná po 6 mesiacoch. 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572396" y="192880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Spoločná krčnica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643834" y="442913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</a:rPr>
              <a:t>Koronárna žila</a:t>
            </a:r>
            <a:endParaRPr lang="sk-SK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Najsilnejší protizápalový vitamín E je </a:t>
            </a:r>
            <a:r>
              <a:rPr lang="sk-SK" dirty="0" err="1" smtClean="0">
                <a:solidFill>
                  <a:srgbClr val="FFFF00"/>
                </a:solidFill>
              </a:rPr>
              <a:t>Delta-Tokotrienol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Delta T3...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Indukuje produkciu hormónov a </a:t>
            </a:r>
            <a:r>
              <a:rPr lang="sk-SK" dirty="0" err="1" smtClean="0">
                <a:solidFill>
                  <a:schemeClr val="bg1"/>
                </a:solidFill>
              </a:rPr>
              <a:t>steroidov</a:t>
            </a:r>
            <a:r>
              <a:rPr lang="sk-SK" dirty="0" smtClean="0">
                <a:solidFill>
                  <a:schemeClr val="bg1"/>
                </a:solidFill>
              </a:rPr>
              <a:t>, a tak </a:t>
            </a:r>
            <a:r>
              <a:rPr lang="sk-SK" dirty="0" smtClean="0">
                <a:solidFill>
                  <a:srgbClr val="FFFF00"/>
                </a:solidFill>
              </a:rPr>
              <a:t>nepriamo</a:t>
            </a:r>
            <a:r>
              <a:rPr lang="sk-SK" dirty="0" smtClean="0">
                <a:solidFill>
                  <a:schemeClr val="bg1"/>
                </a:solidFill>
              </a:rPr>
              <a:t> znižuje zápal.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Obmedzuje bielkoviny, ktoré sú zodpovedné za zápal, a tak </a:t>
            </a:r>
            <a:r>
              <a:rPr lang="sk-SK" dirty="0" smtClean="0">
                <a:solidFill>
                  <a:srgbClr val="FFFF00"/>
                </a:solidFill>
              </a:rPr>
              <a:t>priamo</a:t>
            </a:r>
            <a:r>
              <a:rPr lang="sk-SK" dirty="0" smtClean="0">
                <a:solidFill>
                  <a:schemeClr val="bg1"/>
                </a:solidFill>
              </a:rPr>
              <a:t> zabraňujú zápalu.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Metabolický syndróm = Pre diabetes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785926"/>
            <a:ext cx="32861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1643050"/>
            <a:ext cx="5429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Metabolický syndróm udáva výskyt nasledovných </a:t>
            </a:r>
            <a:r>
              <a:rPr lang="sk-SK" sz="2800" dirty="0" smtClean="0">
                <a:solidFill>
                  <a:srgbClr val="FFFF00"/>
                </a:solidFill>
              </a:rPr>
              <a:t>3 a viacerých prvkov</a:t>
            </a:r>
            <a:r>
              <a:rPr lang="sk-SK" sz="2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sk-SK" sz="2800" dirty="0" smtClean="0">
                <a:solidFill>
                  <a:srgbClr val="FFFF00"/>
                </a:solidFill>
              </a:rPr>
              <a:t>1. Vysoká hladina </a:t>
            </a:r>
            <a:r>
              <a:rPr lang="sk-SK" sz="2800" dirty="0" err="1" smtClean="0">
                <a:solidFill>
                  <a:srgbClr val="FFFF00"/>
                </a:solidFill>
              </a:rPr>
              <a:t>triglyceridu</a:t>
            </a:r>
            <a:endParaRPr lang="sk-SK" sz="2800" dirty="0" smtClean="0">
              <a:solidFill>
                <a:srgbClr val="FFFF00"/>
              </a:solidFill>
            </a:endParaRPr>
          </a:p>
          <a:p>
            <a:r>
              <a:rPr lang="sk-SK" sz="2800" dirty="0" smtClean="0">
                <a:solidFill>
                  <a:srgbClr val="FFFF00"/>
                </a:solidFill>
              </a:rPr>
              <a:t>2. Znížená hladina HDL (dobrý) cholesterolu</a:t>
            </a:r>
          </a:p>
          <a:p>
            <a:r>
              <a:rPr lang="sk-SK" sz="2800" dirty="0" smtClean="0">
                <a:solidFill>
                  <a:srgbClr val="FFFF00"/>
                </a:solidFill>
              </a:rPr>
              <a:t>3. Zvýšený krvný tlak</a:t>
            </a:r>
          </a:p>
          <a:p>
            <a:r>
              <a:rPr lang="sk-SK" sz="2800" dirty="0" smtClean="0">
                <a:solidFill>
                  <a:srgbClr val="FFFF00"/>
                </a:solidFill>
              </a:rPr>
              <a:t>4. Zvýšená hladina glukózy na lačno</a:t>
            </a:r>
          </a:p>
          <a:p>
            <a:r>
              <a:rPr lang="sk-SK" sz="2800" dirty="0" smtClean="0">
                <a:solidFill>
                  <a:srgbClr val="FFFF00"/>
                </a:solidFill>
              </a:rPr>
              <a:t>5. Vyšší obvod pása</a:t>
            </a:r>
            <a:endParaRPr lang="sk-SK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FFFF00"/>
                </a:solidFill>
              </a:rPr>
              <a:t>Tokotrienol</a:t>
            </a:r>
            <a:r>
              <a:rPr lang="sk-SK" dirty="0" smtClean="0">
                <a:solidFill>
                  <a:srgbClr val="FFFF00"/>
                </a:solidFill>
              </a:rPr>
              <a:t> pri liečbe metabolického syndrómu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715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28596" y="564357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 smtClean="0">
                <a:solidFill>
                  <a:schemeClr val="bg1"/>
                </a:solidFill>
              </a:rPr>
              <a:t>Tokotrienol</a:t>
            </a:r>
            <a:r>
              <a:rPr lang="sk-SK" sz="2800" dirty="0" smtClean="0">
                <a:solidFill>
                  <a:schemeClr val="bg1"/>
                </a:solidFill>
              </a:rPr>
              <a:t> znižuje hladinu zlých mastí.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Priaznivé účinky oxidu </a:t>
            </a:r>
            <a:r>
              <a:rPr lang="sk-SK" dirty="0" err="1" smtClean="0">
                <a:solidFill>
                  <a:srgbClr val="FFFF00"/>
                </a:solidFill>
              </a:rPr>
              <a:t>dusnatého</a:t>
            </a:r>
            <a:r>
              <a:rPr lang="sk-SK" dirty="0" smtClean="0">
                <a:solidFill>
                  <a:srgbClr val="FFFF00"/>
                </a:solidFill>
              </a:rPr>
              <a:t> na zdravý krvný obeh a srdce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Rozťahuje artérie, cievy a lymfatické kanály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Znižuje krvný tlak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Viacej kyslíka, živín a vitamínov </a:t>
            </a:r>
            <a:r>
              <a:rPr lang="sk-SK" dirty="0" smtClean="0">
                <a:solidFill>
                  <a:schemeClr val="bg1"/>
                </a:solidFill>
              </a:rPr>
              <a:t>do orgánov tela. </a:t>
            </a:r>
            <a:r>
              <a:rPr lang="sk-SK" dirty="0" err="1" smtClean="0">
                <a:solidFill>
                  <a:srgbClr val="FFFF00"/>
                </a:solidFill>
              </a:rPr>
              <a:t>Sunrise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smtClean="0"/>
              <a:t>a </a:t>
            </a:r>
            <a:r>
              <a:rPr lang="sk-SK" dirty="0" err="1" smtClean="0">
                <a:solidFill>
                  <a:srgbClr val="FFFF00"/>
                </a:solidFill>
              </a:rPr>
              <a:t>Sunset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sa ľahšie dostanú k orgánom a k bunkám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Pomáha predísť stvrdnutiu artérií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FFFF00"/>
                </a:solidFill>
              </a:rPr>
              <a:t>Antiangiogenetický</a:t>
            </a:r>
            <a:r>
              <a:rPr lang="sk-SK" dirty="0" smtClean="0">
                <a:solidFill>
                  <a:srgbClr val="FFFF00"/>
                </a:solidFill>
              </a:rPr>
              <a:t> účinok </a:t>
            </a:r>
            <a:r>
              <a:rPr lang="sk-SK" dirty="0" err="1" smtClean="0">
                <a:solidFill>
                  <a:srgbClr val="FFFF00"/>
                </a:solidFill>
              </a:rPr>
              <a:t>tokotrienolov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14488"/>
            <a:ext cx="36385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3762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357818" y="342900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Vznik nových ciev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072066" y="14287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Kontrola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929454" y="135729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S Delta T3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786314" y="63579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Kontrola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072198" y="64293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S Delta T3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500958" y="635795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Alfa-T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214282" y="1571612"/>
            <a:ext cx="41434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</a:rPr>
              <a:t>Všetky vitamíny E</a:t>
            </a:r>
          </a:p>
          <a:p>
            <a:pPr>
              <a:buFontTx/>
              <a:buChar char="-"/>
            </a:pPr>
            <a:r>
              <a:rPr lang="sk-SK" sz="1600" dirty="0" err="1" smtClean="0">
                <a:solidFill>
                  <a:schemeClr val="bg1"/>
                </a:solidFill>
              </a:rPr>
              <a:t>Tokoferoly</a:t>
            </a:r>
            <a:r>
              <a:rPr lang="sk-SK" sz="1600" dirty="0" smtClean="0">
                <a:solidFill>
                  <a:schemeClr val="bg1"/>
                </a:solidFill>
              </a:rPr>
              <a:t> sú </a:t>
            </a:r>
            <a:r>
              <a:rPr lang="sk-SK" sz="1600" dirty="0" err="1" smtClean="0">
                <a:solidFill>
                  <a:schemeClr val="bg1"/>
                </a:solidFill>
              </a:rPr>
              <a:t>inaktívne</a:t>
            </a:r>
            <a:endParaRPr lang="sk-SK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1600" dirty="0" smtClean="0">
                <a:solidFill>
                  <a:srgbClr val="FFFF00"/>
                </a:solidFill>
              </a:rPr>
              <a:t>Delta T3 </a:t>
            </a:r>
            <a:r>
              <a:rPr lang="sk-SK" sz="1600" dirty="0" smtClean="0">
                <a:solidFill>
                  <a:schemeClr val="bg1"/>
                </a:solidFill>
              </a:rPr>
              <a:t>je najaktívnejší</a:t>
            </a:r>
            <a:endParaRPr lang="sk-SK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sk-SK" sz="1600" dirty="0" smtClean="0">
              <a:solidFill>
                <a:schemeClr val="bg1"/>
              </a:solidFill>
            </a:endParaRPr>
          </a:p>
          <a:p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dirty="0" smtClean="0">
                <a:solidFill>
                  <a:schemeClr val="bg1"/>
                </a:solidFill>
              </a:rPr>
              <a:t>V nádore zasadeného do myši</a:t>
            </a:r>
          </a:p>
          <a:p>
            <a:pPr marL="342900" indent="-342900">
              <a:buAutoNum type="alphaUcParenBoth"/>
            </a:pPr>
            <a:r>
              <a:rPr lang="sk-SK" sz="1600" dirty="0" smtClean="0">
                <a:solidFill>
                  <a:schemeClr val="bg1"/>
                </a:solidFill>
              </a:rPr>
              <a:t>Bez Delta T3 – formujú sa nové cievy</a:t>
            </a:r>
          </a:p>
          <a:p>
            <a:pPr marL="342900" indent="-342900">
              <a:buAutoNum type="alphaUcParenBoth"/>
            </a:pPr>
            <a:r>
              <a:rPr lang="sk-SK" sz="1600" dirty="0" smtClean="0">
                <a:solidFill>
                  <a:schemeClr val="bg1"/>
                </a:solidFill>
              </a:rPr>
              <a:t>S Delta T3 – zabraňuje vzniku nových ciev</a:t>
            </a:r>
          </a:p>
          <a:p>
            <a:pPr marL="342900" indent="-342900"/>
            <a:endParaRPr lang="sk-SK" sz="1600" dirty="0">
              <a:solidFill>
                <a:schemeClr val="bg1"/>
              </a:solidFill>
            </a:endParaRPr>
          </a:p>
          <a:p>
            <a:pPr marL="342900" indent="-342900"/>
            <a:endParaRPr lang="sk-SK" sz="16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sk-SK" sz="1600" dirty="0" err="1" smtClean="0">
                <a:solidFill>
                  <a:schemeClr val="bg1"/>
                </a:solidFill>
              </a:rPr>
              <a:t>Antiangiogenetický</a:t>
            </a:r>
            <a:r>
              <a:rPr lang="sk-SK" sz="1600" dirty="0" smtClean="0">
                <a:solidFill>
                  <a:schemeClr val="bg1"/>
                </a:solidFill>
              </a:rPr>
              <a:t> účinok </a:t>
            </a:r>
            <a:r>
              <a:rPr lang="sk-SK" sz="1600" dirty="0" smtClean="0">
                <a:solidFill>
                  <a:srgbClr val="FFFF00"/>
                </a:solidFill>
              </a:rPr>
              <a:t>Delta T3</a:t>
            </a:r>
            <a:r>
              <a:rPr lang="sk-SK" sz="16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</a:rPr>
              <a:t>Zabraňuje činnosť rastových faktorov (napr.: </a:t>
            </a:r>
            <a:r>
              <a:rPr lang="sk-SK" sz="1600" dirty="0" err="1" smtClean="0">
                <a:solidFill>
                  <a:schemeClr val="bg1"/>
                </a:solidFill>
              </a:rPr>
              <a:t>endotelium</a:t>
            </a:r>
            <a:r>
              <a:rPr lang="sk-SK" sz="1600" dirty="0" smtClean="0">
                <a:solidFill>
                  <a:schemeClr val="bg1"/>
                </a:solidFill>
              </a:rPr>
              <a:t>, </a:t>
            </a:r>
            <a:r>
              <a:rPr lang="sk-SK" sz="1600" dirty="0" err="1" smtClean="0">
                <a:solidFill>
                  <a:schemeClr val="bg1"/>
                </a:solidFill>
              </a:rPr>
              <a:t>fibroblast</a:t>
            </a:r>
            <a:r>
              <a:rPr lang="sk-SK" sz="1600" dirty="0" smtClean="0">
                <a:solidFill>
                  <a:schemeClr val="bg1"/>
                </a:solidFill>
              </a:rPr>
              <a:t>, </a:t>
            </a:r>
            <a:r>
              <a:rPr lang="sk-SK" sz="1600" dirty="0" err="1" smtClean="0">
                <a:solidFill>
                  <a:schemeClr val="bg1"/>
                </a:solidFill>
              </a:rPr>
              <a:t>epidermal</a:t>
            </a:r>
            <a:r>
              <a:rPr lang="sk-SK" sz="16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sk-SK" sz="1600" dirty="0" err="1" smtClean="0">
                <a:solidFill>
                  <a:schemeClr val="bg1"/>
                </a:solidFill>
              </a:rPr>
              <a:t>Apoptóza</a:t>
            </a:r>
            <a:r>
              <a:rPr lang="sk-SK" sz="1600" dirty="0" smtClean="0">
                <a:solidFill>
                  <a:schemeClr val="bg1"/>
                </a:solidFill>
              </a:rPr>
              <a:t> (bunková smrť) v nádore</a:t>
            </a:r>
          </a:p>
          <a:p>
            <a:pPr marL="342900" indent="-342900"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</a:rPr>
              <a:t>Účinok Delta T3 je závislý na dávke</a:t>
            </a:r>
          </a:p>
          <a:p>
            <a:pPr marL="342900" indent="-342900"/>
            <a:endParaRPr lang="sk-SK" sz="16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sk-SK" sz="2400" dirty="0" err="1" smtClean="0">
                <a:solidFill>
                  <a:srgbClr val="FFFF00"/>
                </a:solidFill>
              </a:rPr>
              <a:t>Tokotrienoly</a:t>
            </a:r>
            <a:r>
              <a:rPr lang="sk-SK" sz="2400" dirty="0" smtClean="0">
                <a:solidFill>
                  <a:srgbClr val="FFFF00"/>
                </a:solidFill>
              </a:rPr>
              <a:t> pomáhajú zabiť rakovinotvorné bunky.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Rádioterapia rakoviny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571744"/>
            <a:ext cx="25431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28596" y="1428736"/>
            <a:ext cx="56436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50% pacientov s rakovinou dostáva rádioterapiu (6-7 mil. pacientov)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Štandardný protokol: 5 dávok za týždeň/počas 5-7 týždňov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Rádioterapia je riziková pre kostnú dreň.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Škodlivé účinky rádioterapie:</a:t>
            </a:r>
          </a:p>
          <a:p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smtClean="0">
                <a:solidFill>
                  <a:schemeClr val="bg1"/>
                </a:solidFill>
              </a:rPr>
              <a:t>- na kostnú dreň (najzraniteľnejšia)</a:t>
            </a:r>
          </a:p>
          <a:p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smtClean="0">
                <a:solidFill>
                  <a:schemeClr val="bg1"/>
                </a:solidFill>
              </a:rPr>
              <a:t>- tráviace ťažkosti</a:t>
            </a:r>
          </a:p>
          <a:p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smtClean="0">
                <a:solidFill>
                  <a:schemeClr val="bg1"/>
                </a:solidFill>
              </a:rPr>
              <a:t>- strata energie a chuti do jedla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Delta - T3 regeneruje krv po traumatickej mozgovej príhode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549" y="1600200"/>
            <a:ext cx="48349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Odporúčanie EU s denným užívaním DHA Omega3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4259815" cy="378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642910" y="4286256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Aktuálne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Odporúčané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Sunset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57224" y="5429264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</a:rPr>
              <a:t>V súčasnosti sa v každej vekovej kategórii ukazuje absencia.</a:t>
            </a:r>
          </a:p>
          <a:p>
            <a:pPr algn="ctr"/>
            <a:r>
              <a:rPr lang="sk-SK" sz="2800" dirty="0" err="1" smtClean="0">
                <a:solidFill>
                  <a:srgbClr val="FFFF00"/>
                </a:solidFill>
              </a:rPr>
              <a:t>Kyäni</a:t>
            </a:r>
            <a:r>
              <a:rPr lang="sk-SK" sz="2800" dirty="0" smtClean="0">
                <a:solidFill>
                  <a:srgbClr val="FFFF00"/>
                </a:solidFill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</a:rPr>
              <a:t>Sunset</a:t>
            </a:r>
            <a:r>
              <a:rPr lang="sk-SK" sz="2800" dirty="0" smtClean="0">
                <a:solidFill>
                  <a:srgbClr val="FFFF00"/>
                </a:solidFill>
              </a:rPr>
              <a:t> tvorí protiváhu absencii Omega3. </a:t>
            </a:r>
            <a:endParaRPr lang="sk-SK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Produkt </a:t>
            </a:r>
            <a:r>
              <a:rPr lang="sk-SK" dirty="0" err="1" smtClean="0">
                <a:solidFill>
                  <a:srgbClr val="FFFF00"/>
                </a:solidFill>
              </a:rPr>
              <a:t>Kyäni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err="1" smtClean="0">
                <a:solidFill>
                  <a:srgbClr val="FFFF00"/>
                </a:solidFill>
              </a:rPr>
              <a:t>Sunset</a:t>
            </a:r>
            <a:r>
              <a:rPr lang="sk-SK" dirty="0" smtClean="0">
                <a:solidFill>
                  <a:srgbClr val="FFFF00"/>
                </a:solidFill>
              </a:rPr>
              <a:t> zabezpečuje aj </a:t>
            </a:r>
            <a:r>
              <a:rPr lang="sk-SK" dirty="0" err="1" smtClean="0">
                <a:solidFill>
                  <a:srgbClr val="FFFF00"/>
                </a:solidFill>
              </a:rPr>
              <a:t>tokotrienoly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err="1" smtClean="0">
                <a:solidFill>
                  <a:srgbClr val="FFFF00"/>
                </a:solidFill>
              </a:rPr>
              <a:t>aj</a:t>
            </a:r>
            <a:r>
              <a:rPr lang="sk-SK" dirty="0" smtClean="0">
                <a:solidFill>
                  <a:srgbClr val="FFFF00"/>
                </a:solidFill>
              </a:rPr>
              <a:t> Omega3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56578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092106" y="158990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Priaznivé účinky </a:t>
            </a:r>
            <a:r>
              <a:rPr lang="sk-SK" dirty="0" err="1" smtClean="0">
                <a:solidFill>
                  <a:schemeClr val="bg1"/>
                </a:solidFill>
              </a:rPr>
              <a:t>tokotrienolov</a:t>
            </a:r>
            <a:r>
              <a:rPr lang="sk-SK" dirty="0" smtClean="0">
                <a:solidFill>
                  <a:schemeClr val="bg1"/>
                </a:solidFill>
              </a:rPr>
              <a:t> a Omega3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85720" y="2500306"/>
            <a:ext cx="1285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Ustúpa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Zápal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Triglyceridy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Krvný tlak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Trombóza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Adheziórne</a:t>
            </a:r>
            <a:r>
              <a:rPr lang="sk-SK" dirty="0" smtClean="0">
                <a:solidFill>
                  <a:schemeClr val="bg1"/>
                </a:solidFill>
              </a:rPr>
              <a:t> molekuly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500958" y="2500306"/>
            <a:ext cx="1428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Rastie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Citlivosť na inzulín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Pružnosť artérií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Relaxácia vyvolávaná oxidom </a:t>
            </a:r>
            <a:r>
              <a:rPr lang="sk-SK" dirty="0" err="1" smtClean="0">
                <a:solidFill>
                  <a:schemeClr val="bg1"/>
                </a:solidFill>
              </a:rPr>
              <a:t>dusnatým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Zhrnutie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Vitamín E znamená 4 </a:t>
            </a:r>
            <a:r>
              <a:rPr lang="sk-SK" dirty="0" err="1" smtClean="0">
                <a:solidFill>
                  <a:schemeClr val="bg1"/>
                </a:solidFill>
              </a:rPr>
              <a:t>tokoferoly</a:t>
            </a:r>
            <a:r>
              <a:rPr lang="sk-SK" dirty="0" smtClean="0">
                <a:solidFill>
                  <a:schemeClr val="bg1"/>
                </a:solidFill>
              </a:rPr>
              <a:t> a </a:t>
            </a:r>
            <a:r>
              <a:rPr lang="sk-SK" dirty="0" smtClean="0">
                <a:solidFill>
                  <a:srgbClr val="FFFF00"/>
                </a:solidFill>
              </a:rPr>
              <a:t>4 </a:t>
            </a:r>
            <a:r>
              <a:rPr lang="sk-SK" dirty="0" err="1" smtClean="0">
                <a:solidFill>
                  <a:srgbClr val="FFFF00"/>
                </a:solidFill>
              </a:rPr>
              <a:t>tokotrienoly</a:t>
            </a:r>
            <a:endParaRPr lang="sk-SK" dirty="0" smtClean="0">
              <a:solidFill>
                <a:srgbClr val="FFFF00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Delta T3 má dokonalý tvar pre maximálny účinok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Tokotrienol</a:t>
            </a:r>
            <a:r>
              <a:rPr lang="sk-SK" dirty="0" smtClean="0">
                <a:solidFill>
                  <a:schemeClr val="bg1"/>
                </a:solidFill>
              </a:rPr>
              <a:t> znižuje „zlé“ masti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Tokotrienol</a:t>
            </a:r>
            <a:r>
              <a:rPr lang="sk-SK" dirty="0" smtClean="0">
                <a:solidFill>
                  <a:schemeClr val="bg1"/>
                </a:solidFill>
              </a:rPr>
              <a:t> zabíja rakovinotvorné bunky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Sunset</a:t>
            </a:r>
            <a:r>
              <a:rPr lang="sk-SK" dirty="0" smtClean="0">
                <a:solidFill>
                  <a:schemeClr val="bg1"/>
                </a:solidFill>
              </a:rPr>
              <a:t> môže pomáhať pri zabránení vytvorenia </a:t>
            </a:r>
            <a:r>
              <a:rPr lang="sk-SK" dirty="0" err="1" smtClean="0">
                <a:solidFill>
                  <a:schemeClr val="bg1"/>
                </a:solidFill>
              </a:rPr>
              <a:t>Alzheimera</a:t>
            </a:r>
            <a:r>
              <a:rPr lang="sk-SK" dirty="0" smtClean="0">
                <a:solidFill>
                  <a:schemeClr val="bg1"/>
                </a:solidFill>
              </a:rPr>
              <a:t> a demencie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35% výskumov predchádzajúcich 30 rokov sa uskutočnili v posledných 3 rokoch</a:t>
            </a:r>
          </a:p>
          <a:p>
            <a:r>
              <a:rPr lang="sk-SK" dirty="0" err="1" smtClean="0">
                <a:solidFill>
                  <a:srgbClr val="FFFF00"/>
                </a:solidFill>
              </a:rPr>
              <a:t>Kyäni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err="1" smtClean="0">
                <a:solidFill>
                  <a:srgbClr val="FFFF00"/>
                </a:solidFill>
              </a:rPr>
              <a:t>Sunset</a:t>
            </a:r>
            <a:r>
              <a:rPr lang="sk-SK" dirty="0" smtClean="0">
                <a:solidFill>
                  <a:srgbClr val="FFFF00"/>
                </a:solidFill>
              </a:rPr>
              <a:t> odrazí absenciu Omega3.</a:t>
            </a:r>
          </a:p>
          <a:p>
            <a:pPr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Ako zabrániť srdcovým a obehovým chorobám?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Zaveďte do svojho života </a:t>
            </a:r>
            <a:r>
              <a:rPr lang="sk-SK" dirty="0" smtClean="0">
                <a:solidFill>
                  <a:srgbClr val="FFFF00"/>
                </a:solidFill>
              </a:rPr>
              <a:t>7 najdôležitejších </a:t>
            </a:r>
            <a:r>
              <a:rPr lang="sk-SK" dirty="0" smtClean="0">
                <a:solidFill>
                  <a:schemeClr val="bg1"/>
                </a:solidFill>
              </a:rPr>
              <a:t>rád: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Uchovajte si zdravú telesnú váhu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Stravujte sa srdcu prívetivým spôsobom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 pohybujte sa </a:t>
            </a:r>
            <a:r>
              <a:rPr lang="sk-SK" dirty="0">
                <a:solidFill>
                  <a:schemeClr val="bg1"/>
                </a:solidFill>
              </a:rPr>
              <a:t>p</a:t>
            </a:r>
            <a:r>
              <a:rPr lang="sk-SK" dirty="0" smtClean="0">
                <a:solidFill>
                  <a:schemeClr val="bg1"/>
                </a:solidFill>
              </a:rPr>
              <a:t>ravidelne 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Prestaňte fajčiť 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Zvládajte stres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Spite dostatočne</a:t>
            </a:r>
          </a:p>
          <a:p>
            <a:pPr>
              <a:buFontTx/>
              <a:buChar char="-"/>
            </a:pPr>
            <a:r>
              <a:rPr lang="sk-SK" dirty="0" err="1" smtClean="0">
                <a:solidFill>
                  <a:srgbClr val="FFFF00"/>
                </a:solidFill>
              </a:rPr>
              <a:t>Kyäni</a:t>
            </a:r>
            <a:r>
              <a:rPr lang="sk-SK" dirty="0" smtClean="0">
                <a:solidFill>
                  <a:srgbClr val="FFFF00"/>
                </a:solidFill>
              </a:rPr>
              <a:t> trojuholník zdravia </a:t>
            </a:r>
            <a:r>
              <a:rPr lang="sk-SK" dirty="0" smtClean="0">
                <a:solidFill>
                  <a:schemeClr val="bg1"/>
                </a:solidFill>
              </a:rPr>
              <a:t>- ľahké, jednoduché a prirodzené riešenie k predchádzaniu problémom.</a:t>
            </a:r>
            <a:endParaRPr lang="sk-SK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Prečo potrebuje každý </a:t>
            </a:r>
            <a:r>
              <a:rPr lang="sk-SK" dirty="0" err="1" smtClean="0">
                <a:solidFill>
                  <a:srgbClr val="FFFF00"/>
                </a:solidFill>
              </a:rPr>
              <a:t>Kyäni</a:t>
            </a:r>
            <a:r>
              <a:rPr lang="sk-SK" dirty="0" smtClean="0">
                <a:solidFill>
                  <a:srgbClr val="FFFF00"/>
                </a:solidFill>
              </a:rPr>
              <a:t> trojuholník zdravia?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Ak niekto nemá vysoký cholesterol, srdcovú chorobu, rakovinu, vysoký krvný tlak, artritídu, cukrovku alebo iné bolesti...môže znížiť riziko ich vytvorenia a tak zachovávať zdravie na celý život.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Ak trpíte jednou z týchto chorôb, zložky produktov </a:t>
            </a:r>
            <a:r>
              <a:rPr lang="sk-SK" dirty="0" err="1" smtClean="0">
                <a:solidFill>
                  <a:schemeClr val="bg1"/>
                </a:solidFill>
              </a:rPr>
              <a:t>Kyäni</a:t>
            </a:r>
            <a:r>
              <a:rPr lang="sk-SK" dirty="0" smtClean="0">
                <a:solidFill>
                  <a:schemeClr val="bg1"/>
                </a:solidFill>
              </a:rPr>
              <a:t> Vám môžu pomôcť tento stav vylepšiť. 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Zhrnutie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>
                <a:solidFill>
                  <a:srgbClr val="FFFF00"/>
                </a:solidFill>
              </a:rPr>
              <a:t>NitroFX</a:t>
            </a:r>
            <a:r>
              <a:rPr lang="sk-SK" dirty="0" smtClean="0">
                <a:solidFill>
                  <a:schemeClr val="bg1"/>
                </a:solidFill>
              </a:rPr>
              <a:t> a </a:t>
            </a:r>
            <a:r>
              <a:rPr lang="sk-SK" dirty="0" err="1" smtClean="0">
                <a:solidFill>
                  <a:srgbClr val="FFFF00"/>
                </a:solidFill>
              </a:rPr>
              <a:t>Xtreme</a:t>
            </a:r>
            <a:r>
              <a:rPr lang="sk-SK" dirty="0" smtClean="0">
                <a:solidFill>
                  <a:schemeClr val="bg1"/>
                </a:solidFill>
              </a:rPr>
              <a:t> stimulujú krvný obeh.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To umožňuje, aby sa produkty </a:t>
            </a:r>
            <a:r>
              <a:rPr lang="sk-SK" dirty="0" err="1" smtClean="0">
                <a:solidFill>
                  <a:srgbClr val="FFFF00"/>
                </a:solidFill>
              </a:rPr>
              <a:t>Sunrise</a:t>
            </a:r>
            <a:r>
              <a:rPr lang="sk-SK" dirty="0" smtClean="0">
                <a:solidFill>
                  <a:schemeClr val="bg1"/>
                </a:solidFill>
              </a:rPr>
              <a:t> a </a:t>
            </a:r>
            <a:r>
              <a:rPr lang="sk-SK" dirty="0" err="1" smtClean="0">
                <a:solidFill>
                  <a:srgbClr val="FFFF00"/>
                </a:solidFill>
              </a:rPr>
              <a:t>Sunset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ešte efektívnejšie dostali do všetkých  orgánov a buniek.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Spoločne teda, produkty </a:t>
            </a:r>
            <a:r>
              <a:rPr lang="sk-SK" dirty="0" smtClean="0">
                <a:solidFill>
                  <a:srgbClr val="FFFF00"/>
                </a:solidFill>
              </a:rPr>
              <a:t>trojuholníku zdravia </a:t>
            </a:r>
            <a:r>
              <a:rPr lang="sk-SK" dirty="0" smtClean="0">
                <a:solidFill>
                  <a:schemeClr val="bg1"/>
                </a:solidFill>
              </a:rPr>
              <a:t>Vám pomôžu čo najefektívnejšie udržiavať Vaše zdravie.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Prečo dáva </a:t>
            </a:r>
            <a:r>
              <a:rPr lang="sk-SK" dirty="0" err="1" smtClean="0">
                <a:solidFill>
                  <a:srgbClr val="FFFF00"/>
                </a:solidFill>
              </a:rPr>
              <a:t>Kyäni</a:t>
            </a:r>
            <a:r>
              <a:rPr lang="sk-SK" dirty="0" smtClean="0">
                <a:solidFill>
                  <a:srgbClr val="FFFF00"/>
                </a:solidFill>
              </a:rPr>
              <a:t> ďalšie zložky k </a:t>
            </a:r>
            <a:r>
              <a:rPr lang="sk-SK" dirty="0" err="1" smtClean="0">
                <a:solidFill>
                  <a:srgbClr val="FFFF00"/>
                </a:solidFill>
              </a:rPr>
              <a:t>Xtreme-u</a:t>
            </a:r>
            <a:r>
              <a:rPr lang="sk-SK" dirty="0" smtClean="0">
                <a:solidFill>
                  <a:srgbClr val="FFFF00"/>
                </a:solidFill>
              </a:rPr>
              <a:t>?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Niacin</a:t>
            </a:r>
            <a:r>
              <a:rPr lang="sk-SK" dirty="0" smtClean="0">
                <a:solidFill>
                  <a:schemeClr val="bg1"/>
                </a:solidFill>
              </a:rPr>
              <a:t>, horčík, CoQ</a:t>
            </a:r>
            <a:r>
              <a:rPr lang="sk-SK" baseline="30000" dirty="0" smtClean="0">
                <a:solidFill>
                  <a:schemeClr val="bg1"/>
                </a:solidFill>
              </a:rPr>
              <a:t>10</a:t>
            </a:r>
            <a:r>
              <a:rPr lang="sk-SK" dirty="0" smtClean="0">
                <a:solidFill>
                  <a:schemeClr val="bg1"/>
                </a:solidFill>
              </a:rPr>
              <a:t>, zinok a chróm pomáhajú pri výrobe </a:t>
            </a:r>
            <a:r>
              <a:rPr lang="sk-SK" dirty="0" smtClean="0">
                <a:solidFill>
                  <a:srgbClr val="FFFF00"/>
                </a:solidFill>
              </a:rPr>
              <a:t>väčšieho množstva oxidu </a:t>
            </a:r>
            <a:r>
              <a:rPr lang="sk-SK" dirty="0" err="1" smtClean="0">
                <a:solidFill>
                  <a:srgbClr val="FFFF00"/>
                </a:solidFill>
              </a:rPr>
              <a:t>dusnatého</a:t>
            </a:r>
            <a:r>
              <a:rPr lang="sk-SK" dirty="0" smtClean="0">
                <a:solidFill>
                  <a:srgbClr val="FFFF00"/>
                </a:solidFill>
              </a:rPr>
              <a:t>!!! 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FF00"/>
                </a:solidFill>
              </a:rPr>
              <a:t>↑Oxid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err="1" smtClean="0">
                <a:solidFill>
                  <a:srgbClr val="FFFF00"/>
                </a:solidFill>
              </a:rPr>
              <a:t>dusnatý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Uvoľňuje koronárne tepny a ďalšie artérie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Znižuje bolesti srdca a iné </a:t>
            </a:r>
            <a:r>
              <a:rPr lang="sk-SK" dirty="0" smtClean="0">
                <a:solidFill>
                  <a:srgbClr val="FFFF00"/>
                </a:solidFill>
              </a:rPr>
              <a:t>bolesti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Znižuje krvný tlak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Stimuluje krvný obeh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S týmto sa opravuje kyslíkové vybavenie buniek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Stimuluje rast nových ciev = proces </a:t>
            </a:r>
            <a:r>
              <a:rPr lang="sk-SK" dirty="0" smtClean="0">
                <a:solidFill>
                  <a:srgbClr val="FFFF00"/>
                </a:solidFill>
              </a:rPr>
              <a:t>uzdravenia rán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Zabraňuje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bg1"/>
                </a:solidFill>
              </a:rPr>
              <a:t>zlepeniu krvných doštičiek, ktoré vedia k tvorbe </a:t>
            </a:r>
            <a:r>
              <a:rPr lang="sk-SK" dirty="0" smtClean="0">
                <a:solidFill>
                  <a:srgbClr val="FFFF00"/>
                </a:solidFill>
              </a:rPr>
              <a:t>krvných zrazenín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Obráti proces </a:t>
            </a:r>
            <a:r>
              <a:rPr lang="sk-SK" dirty="0" err="1" smtClean="0">
                <a:solidFill>
                  <a:schemeClr val="bg1"/>
                </a:solidFill>
              </a:rPr>
              <a:t>arteriosklerózy</a:t>
            </a:r>
            <a:r>
              <a:rPr lang="sk-SK" dirty="0" smtClean="0">
                <a:solidFill>
                  <a:schemeClr val="bg1"/>
                </a:solidFill>
              </a:rPr>
              <a:t> (stvrdnutie artérií)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Znižuje </a:t>
            </a:r>
            <a:r>
              <a:rPr lang="sk-SK" dirty="0" err="1" smtClean="0">
                <a:solidFill>
                  <a:schemeClr val="bg1"/>
                </a:solidFill>
              </a:rPr>
              <a:t>trigliceridy</a:t>
            </a:r>
            <a:r>
              <a:rPr lang="sk-SK" dirty="0" smtClean="0">
                <a:solidFill>
                  <a:schemeClr val="bg1"/>
                </a:solidFill>
              </a:rPr>
              <a:t>...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A...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Zohráva úlohu pri zmiernení astmy, </a:t>
            </a:r>
            <a:r>
              <a:rPr lang="sk-SK" dirty="0" err="1" smtClean="0">
                <a:solidFill>
                  <a:schemeClr val="bg1"/>
                </a:solidFill>
              </a:rPr>
              <a:t>Alzheimeru</a:t>
            </a:r>
            <a:r>
              <a:rPr lang="sk-SK" dirty="0" smtClean="0">
                <a:solidFill>
                  <a:schemeClr val="bg1"/>
                </a:solidFill>
              </a:rPr>
              <a:t> a ADHA.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3185</Words>
  <Application>Microsoft Office PowerPoint</Application>
  <PresentationFormat>Prezentácia na obrazovke (4:3)</PresentationFormat>
  <Paragraphs>520</Paragraphs>
  <Slides>78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78</vt:i4>
      </vt:variant>
    </vt:vector>
  </HeadingPairs>
  <TitlesOfParts>
    <vt:vector size="79" baseType="lpstr">
      <vt:lpstr>Motív Office</vt:lpstr>
      <vt:lpstr>Kyäni trojuholník zdravia</vt:lpstr>
      <vt:lpstr>Ako pomáha Kyäni Vášmu organizmu?</vt:lpstr>
      <vt:lpstr>NitroFX</vt:lpstr>
      <vt:lpstr>NitroFX/Xtreme: oxid dusnatý</vt:lpstr>
      <vt:lpstr>Ako to prebieha?</vt:lpstr>
      <vt:lpstr>Čo je to oxid dusnatý?</vt:lpstr>
      <vt:lpstr>Priaznivé účinky oxidu dusnatého na zdravý krvný obeh a srdce</vt:lpstr>
      <vt:lpstr>Prečo dáva Kyäni ďalšie zložky k Xtreme-u?</vt:lpstr>
      <vt:lpstr>↑Oxid dusnatý</vt:lpstr>
      <vt:lpstr>Kyäni (oxid dusnatý) a Alzheimerova choroba</vt:lpstr>
      <vt:lpstr>Porucha pozornosti s hyperaktivitou (ADHD)</vt:lpstr>
      <vt:lpstr>Zhrnutie: srdce a žilový systém NitroFX/Xtreme = ↑oxid dusnatý</vt:lpstr>
      <vt:lpstr>Bolesť (pár príkladov)</vt:lpstr>
      <vt:lpstr>Oxid dusnatý priamo znižuje bolesť?</vt:lpstr>
      <vt:lpstr>Oxid dusnatý a zmiernenie bolesti Lekársky výskum</vt:lpstr>
      <vt:lpstr>Na bolesť aspirín!</vt:lpstr>
      <vt:lpstr>Hancock Cm, Riegger-Krugh C.</vt:lpstr>
      <vt:lpstr>Bolesť svalov a spojivého tkaniva (Fibromyalgia)</vt:lpstr>
      <vt:lpstr>Zhrnutie: srdce a žilový systém NitroFX/Xtreme = ↑oxid dusnatý</vt:lpstr>
      <vt:lpstr>Kto hovorí, že oxid dusnatý má významnú úlohu pri zahojení rán?</vt:lpstr>
      <vt:lpstr>88 ročná žena s cukrovkou</vt:lpstr>
      <vt:lpstr>Oxid dusnatý funguje ako inzulín</vt:lpstr>
      <vt:lpstr>Oxid dusnatý prispieva k regulácii hojenia zlomenín.</vt:lpstr>
      <vt:lpstr>              Zlomenina – 86 dní</vt:lpstr>
      <vt:lpstr>Oxid dusnatý pomáha pri osteogenéze</vt:lpstr>
      <vt:lpstr>Ste citlivá/ý? Podmienky pre stimuláciu obehu. NitroFX/Xtreme stimuluje krvný obeh</vt:lpstr>
      <vt:lpstr>Ako pomáha Kyäni nášmu organizmu?</vt:lpstr>
      <vt:lpstr>Kyäni trojuholník zdravia: Sunrise</vt:lpstr>
      <vt:lpstr>Voľné radikály sú nebezpečné a nezdravé</vt:lpstr>
      <vt:lpstr>Zdroje voľných radikálov</vt:lpstr>
      <vt:lpstr>Choroby v spojení s negatívnym vplyvom voľných radikálov</vt:lpstr>
      <vt:lpstr>Ochrana pred zničením voľných radikálov</vt:lpstr>
      <vt:lpstr>Snímka 33</vt:lpstr>
      <vt:lpstr>Snímka 34</vt:lpstr>
      <vt:lpstr>Hrozno Concord </vt:lpstr>
      <vt:lpstr>Malina červená </vt:lpstr>
      <vt:lpstr>Aloe Vera </vt:lpstr>
      <vt:lpstr>Granátové jablko </vt:lpstr>
      <vt:lpstr>Noni </vt:lpstr>
      <vt:lpstr>Brusnice </vt:lpstr>
      <vt:lpstr>GOJI – Kuštovnica čínska </vt:lpstr>
      <vt:lpstr>Vitamíny Kyäni Sunrise</vt:lpstr>
      <vt:lpstr>Snímka 43</vt:lpstr>
      <vt:lpstr>Ako pomáha produkt Kyäni?</vt:lpstr>
      <vt:lpstr>Sunset Úloha Omega3 v zdraví a v chorobe</vt:lpstr>
      <vt:lpstr>Omega3</vt:lpstr>
      <vt:lpstr>Snímka 47</vt:lpstr>
      <vt:lpstr>Omega3 a Omega6</vt:lpstr>
      <vt:lpstr>Spolupráca EPA a DHA</vt:lpstr>
      <vt:lpstr>Snímka 50</vt:lpstr>
      <vt:lpstr>Snímka 51</vt:lpstr>
      <vt:lpstr>Omega3 a klinické testy</vt:lpstr>
      <vt:lpstr>Japonská štúdia EPA (pokus JELIS)</vt:lpstr>
      <vt:lpstr>Snímka 54</vt:lpstr>
      <vt:lpstr>Mozog a mentálne zdravie</vt:lpstr>
      <vt:lpstr>Alzheimerova choroba a Omega3</vt:lpstr>
      <vt:lpstr>Bolesť, Arthritída a Omega3</vt:lpstr>
      <vt:lpstr>ADHD a Omega3</vt:lpstr>
      <vt:lpstr>Omega3 a chudnutie</vt:lpstr>
      <vt:lpstr>Omega3 a koža</vt:lpstr>
      <vt:lpstr>Omega3 a ženské zdravie</vt:lpstr>
      <vt:lpstr>Omega3 a mužské zdravie</vt:lpstr>
      <vt:lpstr>Sunset Tokotrienoly</vt:lpstr>
      <vt:lpstr>Tokoferoly (T) a tokotrienoly (T3) vykazujú antioxidantové aktivity</vt:lpstr>
      <vt:lpstr>Tokotrienoly (T3), mierna kognitívna porucha (MCI) a Alzeimerova choroba (AD)</vt:lpstr>
      <vt:lpstr>Tokotrienol znižuje arteriosklerózu</vt:lpstr>
      <vt:lpstr>Najsilnejší protizápalový vitamín E je Delta-Tokotrienol</vt:lpstr>
      <vt:lpstr>Metabolický syndróm = Pre diabetes</vt:lpstr>
      <vt:lpstr>Tokotrienol pri liečbe metabolického syndrómu</vt:lpstr>
      <vt:lpstr>Antiangiogenetický účinok tokotrienolov</vt:lpstr>
      <vt:lpstr>Rádioterapia rakoviny</vt:lpstr>
      <vt:lpstr>Delta - T3 regeneruje krv po traumatickej mozgovej príhode</vt:lpstr>
      <vt:lpstr>Odporúčanie EU s denným užívaním DHA Omega3</vt:lpstr>
      <vt:lpstr>Produkt Kyäni Sunset zabezpečuje aj tokotrienoly aj Omega3</vt:lpstr>
      <vt:lpstr>Zhrnutie</vt:lpstr>
      <vt:lpstr>Ako zabrániť srdcovým a obehovým chorobám?</vt:lpstr>
      <vt:lpstr>Prečo potrebuje každý Kyäni trojuholník zdravia?</vt:lpstr>
      <vt:lpstr>Zhrnutie</vt:lpstr>
    </vt:vector>
  </TitlesOfParts>
  <Company>KXY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Kyäni trojuholník zdravia</dc:title>
  <dc:creator>Dozzzer</dc:creator>
  <cp:lastModifiedBy>Brigita Kovács</cp:lastModifiedBy>
  <cp:revision>65</cp:revision>
  <dcterms:created xsi:type="dcterms:W3CDTF">2013-08-12T08:08:08Z</dcterms:created>
  <dcterms:modified xsi:type="dcterms:W3CDTF">2013-08-13T12:55:33Z</dcterms:modified>
</cp:coreProperties>
</file>